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888C-1754-4CDA-8BE7-3306A68D2E15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D63C-655C-4B1C-83E9-EFBB4AE1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D63C-655C-4B1C-83E9-EFBB4AE187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nl-BE" dirty="0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 err="1" smtClean="0"/>
              <a:t>Données</a:t>
            </a:r>
            <a:r>
              <a:rPr lang="nl-BE" sz="3600" dirty="0" smtClean="0"/>
              <a:t> de </a:t>
            </a:r>
            <a:r>
              <a:rPr lang="nl-BE" sz="3600" dirty="0" err="1" smtClean="0"/>
              <a:t>l’Agence</a:t>
            </a:r>
            <a:r>
              <a:rPr lang="nl-BE" sz="3600" dirty="0" smtClean="0"/>
              <a:t> </a:t>
            </a:r>
            <a:r>
              <a:rPr lang="nl-BE" sz="3600" dirty="0" err="1" smtClean="0"/>
              <a:t>Intermutualiste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Reconstruction</a:t>
            </a:r>
            <a:r>
              <a:rPr lang="nl-BE" dirty="0" smtClean="0"/>
              <a:t> mammaire de 2009 à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 err="1" smtClean="0"/>
          </a:p>
        </p:txBody>
      </p:sp>
    </p:spTree>
    <p:extLst>
      <p:ext uri="{BB962C8B-B14F-4D97-AF65-F5344CB8AC3E}">
        <p14:creationId xmlns:p14="http://schemas.microsoft.com/office/powerpoint/2010/main" val="38796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les chambres avec supplément</a:t>
            </a:r>
            <a:br>
              <a:rPr lang="fr-FR" dirty="0"/>
            </a:br>
            <a:r>
              <a:rPr lang="fr-FR" dirty="0"/>
              <a:t>2433 interventions K750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/>
              <a:t>Les suppléments sur l'acte de plastie ne sont qu'une fraction des suppléments d’honoraires attestés 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fr-BE" altLang="fr-FR" dirty="0"/>
              <a:t>Dans le cas de K750 :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</a:rPr>
              <a:t>5,555</a:t>
            </a:r>
            <a:r>
              <a:rPr lang="fr-BE" altLang="fr-FR" sz="1800" b="1" dirty="0" smtClean="0">
                <a:solidFill>
                  <a:srgbClr val="FF9933"/>
                </a:solidFill>
              </a:rPr>
              <a:t> </a:t>
            </a:r>
            <a:r>
              <a:rPr lang="fr-BE" altLang="fr-FR" sz="1800" dirty="0"/>
              <a:t>millions de suppléments d’honoraires des médecins (K750)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altLang="fr-FR" sz="1800" dirty="0"/>
              <a:t>Au total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</a:rPr>
              <a:t>9,866</a:t>
            </a:r>
            <a:r>
              <a:rPr lang="fr-BE" alt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sz="1800" dirty="0"/>
              <a:t>millions de suppléments sur les actes médicaux relatifs à la chirurgie et facturés le même jour que la reconstruction K750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altLang="fr-FR" sz="1800" dirty="0"/>
              <a:t>Plus des soins non remboursables pour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</a:rPr>
              <a:t>2,259</a:t>
            </a:r>
            <a:r>
              <a:rPr lang="fr-BE" alt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sz="1800" dirty="0"/>
              <a:t>millions </a:t>
            </a:r>
            <a:br>
              <a:rPr lang="fr-BE" altLang="fr-FR" sz="1800" dirty="0"/>
            </a:br>
            <a:endParaRPr lang="fr-BE" altLang="fr-FR" sz="18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/>
              <a:t>Les suppléments sur l'acte de plastie représentent moins de la moitié des suppléments d'honoraire des médecins, demandés le jour de l’intervention  (46% pour K750)</a:t>
            </a:r>
            <a:br>
              <a:rPr lang="fr-BE" altLang="fr-FR" sz="1800" dirty="0"/>
            </a:br>
            <a:endParaRPr lang="fr-BE" altLang="fr-FR" sz="18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/>
              <a:t>Les suppléments représentent globalement 145% des honoraires des médecins facturés à l’assurance obligatoire dans le cas du K750 ; davantage encore pour les chirurgies moins coûteuses </a:t>
            </a:r>
            <a:r>
              <a:rPr lang="fr-BE" altLang="fr-FR" sz="1800" dirty="0">
                <a:solidFill>
                  <a:schemeClr val="bg2">
                    <a:lumMod val="75000"/>
                  </a:schemeClr>
                </a:solidFill>
              </a:rPr>
              <a:t>pour l’assurance obligatoire (AO)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fr-BE" altLang="fr-FR" sz="18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/>
              <a:t>Les montants facturés au patient le jour de la chirurgie s’élèvent à 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12 millions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fr-BE" altLang="fr-FR" dirty="0"/>
              <a:t>contre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6,797</a:t>
            </a:r>
            <a:r>
              <a:rPr lang="fr-BE" altLang="fr-FR" b="1" dirty="0">
                <a:solidFill>
                  <a:srgbClr val="FF9933"/>
                </a:solidFill>
              </a:rPr>
              <a:t> </a:t>
            </a:r>
            <a:r>
              <a:rPr lang="fr-BE" altLang="fr-FR" dirty="0"/>
              <a:t>millions facturés à l’AO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3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Suppléments</a:t>
            </a:r>
            <a:r>
              <a:rPr lang="nl-BE" dirty="0" smtClean="0"/>
              <a:t> </a:t>
            </a:r>
            <a:r>
              <a:rPr lang="nl-BE" dirty="0" err="1" smtClean="0"/>
              <a:t>d’honoraire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sz="2000" dirty="0" smtClean="0"/>
              <a:t>Total des montants facturés pour les interventions réalisées de 2009 à 2013 dans les chambres </a:t>
            </a:r>
            <a:r>
              <a:rPr lang="fr-BE" sz="2000" u="sng" dirty="0" smtClean="0"/>
              <a:t>AVEC SUPPLÉMENTS</a:t>
            </a:r>
          </a:p>
          <a:p>
            <a:pPr algn="ctr"/>
            <a:endParaRPr lang="fr-BE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0" y="2444721"/>
            <a:ext cx="6839939" cy="342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7279" y="5869094"/>
            <a:ext cx="761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*Les suppléments de chambre ne sont pas comptabilisés dans cette analyse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Dans les chambres SANS supplément 1595 interventions K750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lvl="1" indent="-285750">
              <a:buFontTx/>
              <a:buChar char="-"/>
              <a:defRPr/>
            </a:pPr>
            <a:r>
              <a:rPr lang="fr-BE" altLang="fr-FR" sz="1800" dirty="0">
                <a:latin typeface="Arial" charset="0"/>
              </a:rPr>
              <a:t>Pas de suppléments mais des soins non remboursables : 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2,706 millions</a:t>
            </a:r>
            <a:r>
              <a:rPr lang="fr-BE" altLang="fr-FR" sz="1800" b="1" dirty="0">
                <a:solidFill>
                  <a:srgbClr val="FF9933"/>
                </a:solidFill>
                <a:latin typeface="Arial" charset="0"/>
              </a:rPr>
              <a:t> </a:t>
            </a: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smtClean="0">
                <a:latin typeface="Arial" charset="0"/>
              </a:rPr>
              <a:t>À </a:t>
            </a:r>
            <a:r>
              <a:rPr lang="fr-BE" altLang="fr-FR" sz="1800" dirty="0">
                <a:latin typeface="Arial" charset="0"/>
              </a:rPr>
              <a:t>savoir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60% des honoraires facturés à l’Assurance Obligatoire</a:t>
            </a:r>
          </a:p>
          <a:p>
            <a:pPr marL="0" lvl="1">
              <a:defRPr/>
            </a:pP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>
                <a:latin typeface="Arial" charset="0"/>
              </a:rPr>
              <a:t>Ces soins non remboursables sont les plus importants pour K750</a:t>
            </a: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>
                <a:latin typeface="Arial" charset="0"/>
              </a:rPr>
              <a:t>Dans les chambres sans supplément d’honoraires, on atteste en moyenne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1,8 fois le montant de soins non remboursables que dans une  chambre avec supplément (pour K750)</a:t>
            </a:r>
          </a:p>
          <a:p>
            <a:pPr marL="0" lvl="1">
              <a:defRPr/>
            </a:pP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>
                <a:latin typeface="Arial" charset="0"/>
              </a:rPr>
              <a:t>Dans les reconstructions avec implant, ils ne représentent que 12 à 29% des honoraires facturés à l’AO</a:t>
            </a:r>
          </a:p>
          <a:p>
            <a:pPr marL="285750" lvl="1" indent="-285750">
              <a:buFontTx/>
              <a:buChar char="-"/>
              <a:defRPr/>
            </a:pPr>
            <a:endParaRPr lang="fr-BE" altLang="fr-FR" sz="1800" dirty="0">
              <a:latin typeface="Arial" charset="0"/>
            </a:endParaRPr>
          </a:p>
          <a:p>
            <a:pPr marL="0" lvl="1">
              <a:defRPr/>
            </a:pPr>
            <a:r>
              <a:rPr lang="fr-BE" altLang="fr-FR" sz="1800" b="1" dirty="0">
                <a:latin typeface="Arial" charset="0"/>
                <a:sym typeface="Symbol"/>
              </a:rPr>
              <a:t> </a:t>
            </a:r>
            <a:r>
              <a:rPr lang="fr-BE" altLang="fr-FR" sz="1800" b="1" dirty="0">
                <a:latin typeface="Arial" charset="0"/>
              </a:rPr>
              <a:t>Les personnes en chambre sans supplément sont donc davantage confrontées à ces soins non remboursables </a:t>
            </a: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>
                <a:latin typeface="Arial" charset="0"/>
              </a:rPr>
              <a:t>Que recouvrent ces thérapies non remboursables par l’assurance obligatoire ? De quelle intervention s’agit-il ? Purement esthétique ou non décrite dans la nomenclature? </a:t>
            </a: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>
                <a:latin typeface="Arial" charset="0"/>
              </a:rPr>
              <a:t>Pourquoi les montants facturés sont-ils plus élevés ou plus fréquents  dans les chambres sans supplément (1697 euros en moyenne par intervention versus 928 euros dans les chambres avec supplément) 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5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Dans les </a:t>
            </a:r>
            <a:r>
              <a:rPr lang="nl-BE" dirty="0" err="1" smtClean="0"/>
              <a:t>chambres</a:t>
            </a:r>
            <a:r>
              <a:rPr lang="nl-BE" dirty="0" smtClean="0"/>
              <a:t> sans </a:t>
            </a:r>
            <a:r>
              <a:rPr lang="nl-BE" dirty="0" err="1" smtClean="0"/>
              <a:t>supplément</a:t>
            </a:r>
            <a:r>
              <a:rPr lang="nl-BE" dirty="0" smtClean="0"/>
              <a:t> : </a:t>
            </a:r>
            <a:r>
              <a:rPr lang="nl-BE" dirty="0" err="1" smtClean="0"/>
              <a:t>toutes</a:t>
            </a:r>
            <a:r>
              <a:rPr lang="nl-BE" dirty="0" smtClean="0"/>
              <a:t> </a:t>
            </a:r>
            <a:r>
              <a:rPr lang="nl-BE" dirty="0" err="1" smtClean="0"/>
              <a:t>chirurgies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dirty="0"/>
              <a:t>Total des montants facturés pour les interventions réalisées de 2009 à 2013 dans les chambres </a:t>
            </a:r>
            <a:r>
              <a:rPr lang="fr-BE" u="sng" dirty="0"/>
              <a:t>SANS SUPPLÉMENT </a:t>
            </a:r>
            <a:r>
              <a:rPr lang="fr-BE" dirty="0"/>
              <a:t>sur la </a:t>
            </a:r>
            <a:r>
              <a:rPr lang="fr-BE" dirty="0" smtClean="0"/>
              <a:t>reconstruction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0F-7F74-42BD-9F2F-3AD14E61E4A3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71" y="2674749"/>
            <a:ext cx="8602031" cy="30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3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Observations</a:t>
            </a:r>
            <a:r>
              <a:rPr lang="nl-BE" dirty="0" smtClean="0"/>
              <a:t>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Pour la chirurgie 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K750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BE" altLang="fr-FR" b="1" dirty="0"/>
              <a:t>des montants importants sont facturés en soins thérapeutiques non remboursables, le même jour que l’intervention de reconstruction mammaire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/>
              <a:t>Dans une chambre sans supplément, les montants non remboursables </a:t>
            </a:r>
            <a:r>
              <a:rPr lang="fr-BE" altLang="fr-FR" b="1" dirty="0" smtClean="0"/>
              <a:t>représentent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60% </a:t>
            </a:r>
            <a:r>
              <a:rPr lang="fr-BE" altLang="fr-FR" b="1" dirty="0"/>
              <a:t>des honoraires facturés à l’AO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/>
              <a:t>Dans les chambres avec supplément, les montants non remboursables représentent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33%</a:t>
            </a:r>
            <a:r>
              <a:rPr lang="fr-BE" altLang="fr-FR" b="1" dirty="0">
                <a:solidFill>
                  <a:srgbClr val="FF9933"/>
                </a:solidFill>
              </a:rPr>
              <a:t> </a:t>
            </a:r>
            <a:r>
              <a:rPr lang="fr-BE" altLang="fr-FR" b="1" dirty="0"/>
              <a:t>des honoraires AO  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/>
              <a:t>Pour les 2 types de chambre ensemble, les montants non remboursables facturés se chiffrent à près de </a:t>
            </a:r>
            <a:r>
              <a:rPr lang="fr-BE" altLang="fr-FR" b="1" dirty="0" smtClean="0"/>
              <a:t/>
            </a:r>
            <a:br>
              <a:rPr lang="fr-BE" altLang="fr-FR" b="1" dirty="0" smtClean="0"/>
            </a:b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5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millions 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/>
              <a:t>Tandis que les suppléments d’honoraires facturés le même jour que l’intervention totalisent près </a:t>
            </a:r>
            <a:r>
              <a:rPr lang="fr-BE" altLang="fr-FR" b="1" dirty="0" smtClean="0"/>
              <a:t/>
            </a:r>
            <a:br>
              <a:rPr lang="fr-BE" altLang="fr-FR" b="1" dirty="0" smtClean="0"/>
            </a:br>
            <a:r>
              <a:rPr lang="fr-BE" altLang="fr-FR" b="1" dirty="0" smtClean="0"/>
              <a:t>de 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10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millions 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/>
              <a:t>L’acte de reconstruction et les actes associés sont facturés à l’AO pour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11,3 millions; l’acte K750 coûte 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6,3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millions</a:t>
            </a:r>
          </a:p>
          <a:p>
            <a:pPr lvl="2">
              <a:spcBef>
                <a:spcPct val="50000"/>
              </a:spcBef>
              <a:buClr>
                <a:schemeClr val="bg2"/>
              </a:buClr>
              <a:buSzPct val="90000"/>
              <a:buNone/>
            </a:pPr>
            <a:r>
              <a:rPr lang="fr-BE" altLang="fr-FR" b="1" dirty="0">
                <a:sym typeface="Symbol" panose="05050102010706020507" pitchFamily="18" charset="2"/>
              </a:rPr>
              <a:t> </a:t>
            </a:r>
            <a:r>
              <a:rPr lang="fr-BE" altLang="fr-FR" sz="2000" b="1" dirty="0" err="1">
                <a:sym typeface="Symbol" panose="05050102010706020507" pitchFamily="18" charset="2"/>
              </a:rPr>
              <a:t>M</a:t>
            </a:r>
            <a:r>
              <a:rPr lang="fr-BE" altLang="fr-FR" sz="2000" b="1" dirty="0" err="1"/>
              <a:t>acroéconomiquement</a:t>
            </a:r>
            <a:r>
              <a:rPr lang="fr-BE" altLang="fr-FR" sz="2000" b="1" dirty="0"/>
              <a:t>, la reconstruction coûte davantage aux patients qu’à l’AO 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Pct val="90000"/>
              <a:buNone/>
            </a:pPr>
            <a:r>
              <a:rPr lang="fr-BE" altLang="fr-FR" sz="1600" b="1" dirty="0"/>
              <a:t>* AO = assurance obligatoire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 smtClean="0"/>
              <a:t>Dans les </a:t>
            </a:r>
            <a:r>
              <a:rPr lang="nl-BE" sz="4400" dirty="0" err="1" smtClean="0"/>
              <a:t>chambres</a:t>
            </a:r>
            <a:r>
              <a:rPr lang="nl-BE" sz="4400" dirty="0" smtClean="0"/>
              <a:t> sans </a:t>
            </a:r>
            <a:r>
              <a:rPr lang="nl-BE" sz="4400" dirty="0" err="1" smtClean="0"/>
              <a:t>supplément</a:t>
            </a:r>
            <a:r>
              <a:rPr lang="nl-BE" sz="4400" dirty="0" smtClean="0"/>
              <a:t> : K750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292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smtClean="0">
                <a:latin typeface="Arial" charset="0"/>
              </a:rPr>
              <a:t>Pour </a:t>
            </a:r>
            <a:r>
              <a:rPr lang="fr-BE" altLang="fr-FR" sz="1600" dirty="0">
                <a:latin typeface="Arial" charset="0"/>
              </a:rPr>
              <a:t>au moins 50 % des interventions K750, on facture des thérapies non remboursables 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>
                <a:latin typeface="Arial" charset="0"/>
              </a:rPr>
              <a:t>de 2000 euros à 3500 euros si 1 sein est reconstruit et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>
                <a:latin typeface="Arial" charset="0"/>
              </a:rPr>
              <a:t>de 3000 euros à 4000 si 2 seins sont reconstruits simultanément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>
                <a:latin typeface="Arial" charset="0"/>
              </a:rPr>
              <a:t>Quelle intervention non remboursable justifie ces différences de prix, selon que l’on reconstruit 1 ou 2 seins 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861" y="1941829"/>
            <a:ext cx="6951681" cy="149212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61" y="3530049"/>
            <a:ext cx="6951681" cy="14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47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Dans les chambres AVEC </a:t>
            </a:r>
            <a:br>
              <a:rPr lang="fr-BE" dirty="0" smtClean="0"/>
            </a:br>
            <a:r>
              <a:rPr lang="fr-BE" dirty="0" smtClean="0"/>
              <a:t>suppléments : 1 sein reconstruit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Les </a:t>
            </a:r>
            <a:r>
              <a:rPr lang="fr-BE" altLang="fr-FR" dirty="0"/>
              <a:t>suppléments connaissent une grande variabilité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Pour </a:t>
            </a:r>
            <a:r>
              <a:rPr lang="fr-BE" altLang="fr-FR" dirty="0"/>
              <a:t>50% des patients, ils s’échelonnent entre 1875 et 4450 euros sur l’acte de reconstruction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Le </a:t>
            </a:r>
            <a:r>
              <a:rPr lang="fr-BE" altLang="fr-FR" dirty="0"/>
              <a:t>% des honoraires sur l’acte de reconstruction fluctue de 125% à 300% pour au moins 50% </a:t>
            </a:r>
            <a:r>
              <a:rPr lang="fr-BE" altLang="fr-FR" dirty="0" smtClean="0"/>
              <a:t>  des </a:t>
            </a:r>
            <a:r>
              <a:rPr lang="fr-BE" altLang="fr-FR" dirty="0"/>
              <a:t>patients hébergés en chambre avec suppléments.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Des </a:t>
            </a:r>
            <a:r>
              <a:rPr lang="fr-BE" altLang="fr-FR" dirty="0"/>
              <a:t>suppléments de 0 à 435 euros sont pratiqués sur l’aide opératoire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Des </a:t>
            </a:r>
            <a:r>
              <a:rPr lang="fr-BE" altLang="fr-FR" dirty="0"/>
              <a:t>suppléments de 750 à 2750 euros sont pratiqués sur l’anesthésie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Au </a:t>
            </a:r>
            <a:r>
              <a:rPr lang="fr-BE" altLang="fr-FR" dirty="0"/>
              <a:t>total, les suppléments d’honoraires sur la résection éventuelle, la reconstruction et l’anesthésie s’échelonnent de 1620 à 7860 euros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Des </a:t>
            </a:r>
            <a:r>
              <a:rPr lang="fr-BE" altLang="fr-FR" dirty="0"/>
              <a:t>montants non remboursables sont attestés dans au moins 25% des cas, pour un montant de 2000 euros à 3000 euros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En </a:t>
            </a:r>
            <a:r>
              <a:rPr lang="fr-BE" altLang="fr-FR" dirty="0"/>
              <a:t>incluant également les thérapies non remboursables, le total à charge du patient pour l’opération d’un seul sein se chiffre, pour plus de </a:t>
            </a:r>
            <a:r>
              <a:rPr lang="fr-BE" altLang="fr-FR" dirty="0">
                <a:solidFill>
                  <a:schemeClr val="bg2">
                    <a:lumMod val="75000"/>
                  </a:schemeClr>
                </a:solidFill>
              </a:rPr>
              <a:t>50% des patients, de 5175 à 12350 euros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Seuls </a:t>
            </a:r>
            <a:r>
              <a:rPr lang="fr-BE" altLang="fr-FR" dirty="0"/>
              <a:t>10% des patients paient au total moins de 2350 euros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8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Dans les chambres AVEC suppléments : </a:t>
            </a:r>
            <a:br>
              <a:rPr lang="fr-BE" dirty="0" smtClean="0"/>
            </a:br>
            <a:r>
              <a:rPr lang="fr-BE" dirty="0" smtClean="0"/>
              <a:t>détail des montants facturés le jour de l’intervention K750 – 1 sein reconstruit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978" y="1872142"/>
            <a:ext cx="8122313" cy="4448457"/>
          </a:xfrm>
          <a:noFill/>
        </p:spPr>
      </p:pic>
    </p:spTree>
    <p:extLst>
      <p:ext uri="{BB962C8B-B14F-4D97-AF65-F5344CB8AC3E}">
        <p14:creationId xmlns:p14="http://schemas.microsoft.com/office/powerpoint/2010/main" val="20557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Chambre avec suppléments K750 : comparaison 1 sein (2156 interventions) versus 2 seins (277 interventions)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fr-BE" altLang="fr-FR" dirty="0"/>
              <a:t>L’intervention sur 2 seins coûte au patient 1,5 fois le coût d’1 sein, </a:t>
            </a:r>
          </a:p>
          <a:p>
            <a:pPr algn="ctr">
              <a:spcBef>
                <a:spcPct val="0"/>
              </a:spcBef>
              <a:buNone/>
            </a:pPr>
            <a:r>
              <a:rPr lang="fr-BE" altLang="fr-FR" dirty="0"/>
              <a:t>tant pour les suppléments que les traitements non </a:t>
            </a:r>
            <a:r>
              <a:rPr lang="fr-BE" altLang="fr-FR" dirty="0" smtClean="0"/>
              <a:t>remboursables</a:t>
            </a:r>
          </a:p>
          <a:p>
            <a:pPr algn="ctr">
              <a:spcBef>
                <a:spcPct val="0"/>
              </a:spcBef>
              <a:buNone/>
            </a:pPr>
            <a:endParaRPr lang="fr-BE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054" y="2599427"/>
            <a:ext cx="7430852" cy="3735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84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suppléments de toutes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chirurgies: 1 </a:t>
            </a:r>
            <a:r>
              <a:rPr lang="fr-FR" dirty="0"/>
              <a:t>sein reconstruit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/>
              <a:t>chambre AVEC supplément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Comparaison </a:t>
            </a:r>
            <a:r>
              <a:rPr lang="fr-BE" altLang="fr-FR" sz="2000" dirty="0"/>
              <a:t>des coûts entre les différentes chirurgies dans le tableau suivant </a:t>
            </a:r>
          </a:p>
          <a:p>
            <a:pPr marL="457200" lvl="1" indent="0">
              <a:buNone/>
              <a:defRPr/>
            </a:pPr>
            <a:r>
              <a:rPr lang="fr-BE" altLang="fr-FR" dirty="0"/>
              <a:t>à noter : peu d’interventions K650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C’est </a:t>
            </a:r>
            <a:r>
              <a:rPr lang="fr-BE" altLang="fr-FR" sz="2000" dirty="0"/>
              <a:t>pour la chirurgie K750 que l’on facture le plus de thérapies non remboursables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La </a:t>
            </a:r>
            <a:r>
              <a:rPr lang="fr-BE" altLang="fr-FR" sz="2000" dirty="0"/>
              <a:t>facturation de thérapies non remboursables se retrouve dans minimum 5% des chirurgies mais est plus fréquente pour K750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La </a:t>
            </a:r>
            <a:r>
              <a:rPr lang="fr-BE" altLang="fr-FR" sz="2000" dirty="0"/>
              <a:t>moyenne du total des suppléments (y compris thérapies non remboursables) est assez élevée pour la plupart des chirurgies</a:t>
            </a:r>
          </a:p>
          <a:p>
            <a:pPr marL="1028700" lvl="2" indent="-171450">
              <a:defRPr/>
            </a:pPr>
            <a:r>
              <a:rPr lang="fr-BE" altLang="fr-FR" sz="1600" dirty="0"/>
              <a:t>pour les chirurgies les moins coûteuses en AO, c’est en moyenne 4 X le montant AO </a:t>
            </a:r>
          </a:p>
          <a:p>
            <a:pPr marL="1485900" lvl="3" indent="-171450">
              <a:defRPr/>
            </a:pPr>
            <a:r>
              <a:rPr lang="fr-BE" altLang="fr-FR" sz="1200" dirty="0"/>
              <a:t>Pour les reconstructions par implant K150, 2300 euros</a:t>
            </a:r>
          </a:p>
          <a:p>
            <a:pPr marL="1485900" lvl="3" indent="-171450">
              <a:defRPr/>
            </a:pPr>
            <a:r>
              <a:rPr lang="fr-BE" altLang="fr-FR" sz="1200" dirty="0"/>
              <a:t>Pour les reconstructions par implant K225 à K400, de 3000 euros à 4200 euros</a:t>
            </a:r>
          </a:p>
          <a:p>
            <a:pPr marL="1028700" lvl="2" indent="-171450">
              <a:defRPr/>
            </a:pPr>
            <a:r>
              <a:rPr lang="fr-BE" altLang="fr-FR" sz="1600" dirty="0"/>
              <a:t>pour les chirurgies K650 et K750, c’est plus de 2 X le montant AO </a:t>
            </a:r>
          </a:p>
          <a:p>
            <a:pPr marL="1485900" lvl="3" indent="-171450">
              <a:defRPr/>
            </a:pPr>
            <a:r>
              <a:rPr lang="fr-BE" altLang="fr-FR" sz="1200" dirty="0"/>
              <a:t>une moyenne de 5800 euros pour K750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1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Demande de 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</a:rPr>
              <a:t>l’INAMI </a:t>
            </a:r>
            <a:r>
              <a:rPr lang="fr-FR" sz="2800" b="1" dirty="0"/>
              <a:t>: </a:t>
            </a:r>
            <a:r>
              <a:rPr lang="fr-FR" dirty="0"/>
              <a:t>Documenter les suppléments facturés étant donné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La </a:t>
            </a:r>
            <a:r>
              <a:rPr lang="fr-FR" dirty="0"/>
              <a:t>demande des chirurgiens plasticiens de revaloriser l’acte DIEP (K750)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Les articles de presse relatant les frais importants incombant aux patientes </a:t>
            </a:r>
            <a:endParaRPr lang="fr-FR" dirty="0"/>
          </a:p>
          <a:p>
            <a:r>
              <a:rPr lang="fr-FR" sz="2800" b="1" dirty="0"/>
              <a:t>Proposition de l’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</a:rPr>
              <a:t>IMA</a:t>
            </a:r>
            <a:r>
              <a:rPr lang="fr-FR" sz="2800" b="1" dirty="0"/>
              <a:t> : </a:t>
            </a:r>
            <a:r>
              <a:rPr lang="fr-FR" dirty="0"/>
              <a:t>compléter l’analyse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Observer </a:t>
            </a:r>
            <a:r>
              <a:rPr lang="fr-FR" dirty="0"/>
              <a:t>les facturations connexes à la reconstruction et leurs suppléments ainsi que les soins facturés hors assurance obligatoire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Examiner </a:t>
            </a:r>
            <a:r>
              <a:rPr lang="fr-FR" dirty="0"/>
              <a:t>les pratiques pour alimenter un dossier  centralisation de l’expertise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Examiner </a:t>
            </a:r>
            <a:r>
              <a:rPr lang="fr-FR" dirty="0"/>
              <a:t>les délais entre résection et reconstruction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Les </a:t>
            </a:r>
            <a:r>
              <a:rPr lang="nl-BE" dirty="0" err="1" smtClean="0"/>
              <a:t>suppléments</a:t>
            </a:r>
            <a:r>
              <a:rPr lang="nl-BE" dirty="0" smtClean="0"/>
              <a:t> pour </a:t>
            </a:r>
            <a:r>
              <a:rPr lang="nl-BE" dirty="0" err="1" smtClean="0"/>
              <a:t>tous</a:t>
            </a:r>
            <a:r>
              <a:rPr lang="nl-BE" dirty="0" smtClean="0"/>
              <a:t> types </a:t>
            </a:r>
            <a:br>
              <a:rPr lang="nl-BE" dirty="0" smtClean="0"/>
            </a:br>
            <a:r>
              <a:rPr lang="nl-BE" dirty="0" smtClean="0"/>
              <a:t>de chirurgie : </a:t>
            </a:r>
            <a:r>
              <a:rPr lang="nl-BE" dirty="0" err="1" smtClean="0"/>
              <a:t>reconstruction</a:t>
            </a:r>
            <a:r>
              <a:rPr lang="nl-BE" dirty="0" smtClean="0"/>
              <a:t> d’1 sein en </a:t>
            </a:r>
            <a:r>
              <a:rPr lang="nl-BE" dirty="0" err="1" smtClean="0"/>
              <a:t>chambre</a:t>
            </a:r>
            <a:r>
              <a:rPr lang="nl-BE" dirty="0" smtClean="0"/>
              <a:t> AVEC </a:t>
            </a:r>
            <a:r>
              <a:rPr lang="nl-BE" dirty="0" err="1" smtClean="0"/>
              <a:t>supplément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307" y="1836425"/>
            <a:ext cx="7728559" cy="45242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6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suppléments des chirurgies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autres que </a:t>
            </a:r>
            <a:r>
              <a:rPr lang="fr-FR" dirty="0"/>
              <a:t>K750 </a:t>
            </a:r>
            <a:r>
              <a:rPr lang="fr-FR" dirty="0" smtClean="0"/>
              <a:t>: 1 </a:t>
            </a:r>
            <a:r>
              <a:rPr lang="fr-FR" dirty="0"/>
              <a:t>sein reconstruit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 chambre </a:t>
            </a:r>
            <a:r>
              <a:rPr lang="fr-FR" dirty="0"/>
              <a:t>SANS supplément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BE" altLang="fr-FR" dirty="0"/>
              <a:t>Si la facturation de thérapies non remboursables est fréquente pour K750 </a:t>
            </a:r>
            <a:r>
              <a:rPr lang="fr-BE" altLang="fr-FR" sz="1600" dirty="0"/>
              <a:t>: plus de 50% des reconstructions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  Par </a:t>
            </a:r>
            <a:r>
              <a:rPr lang="fr-BE" altLang="fr-FR" sz="2000" dirty="0"/>
              <a:t>contre, il y en a très peu pour les autres chirurgies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quasi nulle pour K400 et K650,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minimum 5% des chirurgies pour K225 et K300.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  Dans </a:t>
            </a:r>
            <a:r>
              <a:rPr lang="fr-BE" altLang="fr-FR" sz="2000" dirty="0"/>
              <a:t>les autres chirurgies que K750, le total des frais à charge du patient est assez faible pour 75% des patients.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 Médiane K750 = 2023 euros  versus Q3 (</a:t>
            </a:r>
            <a:r>
              <a:rPr lang="fr-BE" altLang="fr-FR" sz="1600" dirty="0" err="1"/>
              <a:t>upper</a:t>
            </a:r>
            <a:r>
              <a:rPr lang="fr-BE" altLang="fr-FR" sz="1600" dirty="0"/>
              <a:t> quartile) K150 = 506 euros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  Pour </a:t>
            </a:r>
            <a:r>
              <a:rPr lang="fr-BE" altLang="fr-FR" sz="2000" dirty="0"/>
              <a:t>une minorité de ces autres chirurgies que K750, la facture est cependant élevée 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Percentile 95 évolue de 861 à 2050 euros selon la chirurgie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50 % des patients paient néanmoins plus de 2000 euros en raison de la facturation de thérapies non remboursables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À charge des patients : </a:t>
            </a:r>
            <a:br>
              <a:rPr lang="fr-BE" dirty="0" smtClean="0"/>
            </a:br>
            <a:r>
              <a:rPr lang="fr-BE" dirty="0" smtClean="0"/>
              <a:t>tous les types de reconstruction </a:t>
            </a:r>
            <a:br>
              <a:rPr lang="fr-BE" dirty="0" smtClean="0"/>
            </a:br>
            <a:r>
              <a:rPr lang="fr-BE" dirty="0" smtClean="0"/>
              <a:t>d’1 sein en chambre SANS supplément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193" y="1854890"/>
            <a:ext cx="9614714" cy="4390635"/>
          </a:xfrm>
          <a:noFill/>
        </p:spPr>
      </p:pic>
    </p:spTree>
    <p:extLst>
      <p:ext uri="{BB962C8B-B14F-4D97-AF65-F5344CB8AC3E}">
        <p14:creationId xmlns:p14="http://schemas.microsoft.com/office/powerpoint/2010/main" val="216925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Total suppléments et montants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non </a:t>
            </a:r>
            <a:r>
              <a:rPr lang="fr-FR" sz="3200" dirty="0"/>
              <a:t>remboursables </a:t>
            </a:r>
            <a:r>
              <a:rPr lang="fr-FR" sz="3200" dirty="0" smtClean="0"/>
              <a:t>facturés </a:t>
            </a:r>
            <a:r>
              <a:rPr lang="fr-FR" sz="3200" dirty="0"/>
              <a:t>le jour de la reconstruction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mammaire K750 dans </a:t>
            </a:r>
            <a:r>
              <a:rPr lang="fr-FR" sz="3200" dirty="0"/>
              <a:t>les hôpitaux qui ont fait au moins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40 </a:t>
            </a:r>
            <a:r>
              <a:rPr lang="fr-FR" sz="3200" dirty="0"/>
              <a:t>reconstructions en chambre avec supplément d’honoraire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Les </a:t>
            </a:r>
            <a:r>
              <a:rPr lang="fr-BE" altLang="fr-FR" sz="2000" dirty="0"/>
              <a:t>suppléments médians sont les plus élevés à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Hôp</a:t>
            </a:r>
            <a:r>
              <a:rPr lang="fr-BE" altLang="fr-FR" sz="1600" dirty="0" smtClean="0"/>
              <a:t> A </a:t>
            </a:r>
            <a:r>
              <a:rPr lang="fr-BE" altLang="fr-FR" sz="1600" dirty="0"/>
              <a:t>(plus de 8000 euros)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Hôp</a:t>
            </a:r>
            <a:r>
              <a:rPr lang="fr-BE" altLang="fr-FR" sz="1600" dirty="0" smtClean="0"/>
              <a:t> B </a:t>
            </a:r>
            <a:r>
              <a:rPr lang="fr-BE" altLang="fr-FR" sz="1600" dirty="0"/>
              <a:t>(plus de 7400 euros)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Hôp</a:t>
            </a:r>
            <a:r>
              <a:rPr lang="fr-BE" altLang="fr-FR" sz="1600" dirty="0" smtClean="0"/>
              <a:t> C </a:t>
            </a:r>
            <a:r>
              <a:rPr lang="fr-BE" altLang="fr-FR" sz="1600" dirty="0"/>
              <a:t>(6400 euros).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Les 2 premiers réalisent peu d’interventions en chambre commune et facturent peu de montants non remboursables.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Par contre </a:t>
            </a:r>
            <a:r>
              <a:rPr lang="fr-BE" altLang="fr-FR" sz="1600" dirty="0" err="1" smtClean="0"/>
              <a:t>Hôp</a:t>
            </a:r>
            <a:r>
              <a:rPr lang="fr-BE" altLang="fr-FR" sz="1600" dirty="0" smtClean="0"/>
              <a:t> C </a:t>
            </a:r>
            <a:r>
              <a:rPr lang="fr-BE" altLang="fr-FR" sz="1600" dirty="0"/>
              <a:t>qui a la moitié de son activité en chambre sans supplément, facture chez 50% de ces cas plus de 2000 euros.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Les </a:t>
            </a:r>
            <a:r>
              <a:rPr lang="fr-BE" altLang="fr-FR" sz="2000" dirty="0"/>
              <a:t>montants mis à charge du patient en chambre sans supplément sont importants pour de nombreux hôpitaux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Certes </a:t>
            </a:r>
            <a:r>
              <a:rPr lang="fr-BE" altLang="fr-FR" sz="2000" dirty="0"/>
              <a:t>la facture est inférieure de 3000 euros à celle d’une chambre avec supplément  mais au moins 25% des patients de ces hôpitaux paient plus de 2000 euros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7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Total suppléments et montants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non </a:t>
            </a:r>
            <a:r>
              <a:rPr lang="fr-FR" sz="2800" dirty="0"/>
              <a:t>remboursables </a:t>
            </a:r>
            <a:r>
              <a:rPr lang="fr-FR" sz="2800" dirty="0" smtClean="0"/>
              <a:t>facturés </a:t>
            </a:r>
            <a:r>
              <a:rPr lang="fr-FR" sz="2800" dirty="0"/>
              <a:t>le jour de la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reconstruction </a:t>
            </a:r>
            <a:r>
              <a:rPr lang="fr-FR" sz="2800" dirty="0"/>
              <a:t>mammaire </a:t>
            </a:r>
            <a:r>
              <a:rPr lang="fr-FR" sz="2800" dirty="0" smtClean="0"/>
              <a:t>K750 dans </a:t>
            </a:r>
            <a:r>
              <a:rPr lang="fr-FR" sz="2800" dirty="0"/>
              <a:t>les hôpitaux qui ont fait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au </a:t>
            </a:r>
            <a:r>
              <a:rPr lang="fr-FR" sz="2800" dirty="0"/>
              <a:t>moins 40 reconstructions en chambre avec supplément d’honoraire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8952" y="5868988"/>
            <a:ext cx="983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fr-FR" sz="1200" dirty="0"/>
              <a:t>Ordonné par ordre décroissant de médiane dans les chambres avec supplément; on a sélectionné uniquement les hôpitaux pour lesquels il y avait  au moins 40 cas avec intervention pour 1 sein en chambre avec supplément </a:t>
            </a:r>
          </a:p>
          <a:p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560" y="1846263"/>
            <a:ext cx="731120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Nombre d’hôpitaux réalisant les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différentes </a:t>
            </a:r>
            <a:r>
              <a:rPr lang="fr-FR" sz="3600" dirty="0"/>
              <a:t>reconstructions : ventilation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des </a:t>
            </a:r>
            <a:r>
              <a:rPr lang="fr-FR" sz="3600" dirty="0"/>
              <a:t>hôpitaux selon le nombre d’interventions réalisées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latin typeface="Arial" charset="0"/>
              </a:rPr>
              <a:t>50% des hôpitaux qui réalisent K 750 (au moins une fois) l’ont fait moins de 29 fois au cours de la période d’observation (5 ans)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latin typeface="Arial" charset="0"/>
              </a:rPr>
              <a:t>Pour les autres reconstructions le nombre d’interventions par hôpital qui les pratiquent est encore plus faible.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latin typeface="Arial" charset="0"/>
              </a:rPr>
              <a:t>Beaucoup d’hôpitaux ont une pratique dérisoire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680" y="3797029"/>
            <a:ext cx="8229600" cy="1887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1387" y="586909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fr-FR" dirty="0"/>
              <a:t>Nombre d’interventions, peu importe le nombre de seins reconstruits ce jour là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/>
              <a:t>Part des chirurgies K750 pour les hôpitaux qui </a:t>
            </a:r>
            <a:br>
              <a:rPr lang="fr-BE" sz="3600" dirty="0" smtClean="0"/>
            </a:br>
            <a:r>
              <a:rPr lang="fr-BE" sz="3600" dirty="0" smtClean="0"/>
              <a:t>en font le plus dans le total de leurs reconstructions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9073" y="2001328"/>
            <a:ext cx="2665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hôpitaux qui réalisent le plus de K750 font, pour certains, quasi exclusivement ce type </a:t>
            </a:r>
            <a:r>
              <a:rPr lang="fr-FR" dirty="0" smtClean="0"/>
              <a:t>d’intervention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toujours les hôpitaux que l’on attendrait dans les suites d’un cancer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Seuls 7 </a:t>
            </a:r>
            <a:r>
              <a:rPr lang="fr-FR" b="1" dirty="0">
                <a:solidFill>
                  <a:srgbClr val="FF0000"/>
                </a:solidFill>
              </a:rPr>
              <a:t>hôpitaux ont plus de </a:t>
            </a:r>
            <a:r>
              <a:rPr lang="fr-FR" b="1" dirty="0" smtClean="0">
                <a:solidFill>
                  <a:srgbClr val="FF0000"/>
                </a:solidFill>
              </a:rPr>
              <a:t>150 </a:t>
            </a:r>
            <a:r>
              <a:rPr lang="fr-FR" b="1" dirty="0">
                <a:solidFill>
                  <a:srgbClr val="FF0000"/>
                </a:solidFill>
              </a:rPr>
              <a:t>interventions K750 en 5 </a:t>
            </a:r>
            <a:r>
              <a:rPr lang="fr-FR" b="1" dirty="0" smtClean="0">
                <a:solidFill>
                  <a:srgbClr val="FF0000"/>
                </a:solidFill>
              </a:rPr>
              <a:t>ans (30/an minimum)</a:t>
            </a:r>
            <a:endParaRPr lang="fr-FR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298" y="1846263"/>
            <a:ext cx="2958860" cy="4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/>
              <a:t>32 hôpitaux avec moins de 30 cas K750, </a:t>
            </a:r>
            <a:br>
              <a:rPr lang="fr-BE" sz="3600" dirty="0" smtClean="0"/>
            </a:br>
            <a:r>
              <a:rPr lang="fr-BE" sz="3600" dirty="0" smtClean="0"/>
              <a:t>dont des universitaires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8853" y="2018199"/>
            <a:ext cx="27259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BE" altLang="fr-FR" dirty="0"/>
              <a:t>Les hôpitaux qui  réalisent peu d’interventions K750 n’ont pas toujours d’autres alternatives à proposer</a:t>
            </a:r>
          </a:p>
          <a:p>
            <a:pPr>
              <a:defRPr/>
            </a:pPr>
            <a:r>
              <a:rPr lang="fr-BE" altLang="fr-FR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BE" altLang="fr-FR" dirty="0"/>
              <a:t>Certains hôpitaux universitaires font peu de reconstruction mammaire quelle qu’en soit la nature</a:t>
            </a: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513537"/>
              </p:ext>
            </p:extLst>
          </p:nvPr>
        </p:nvGraphicFramePr>
        <p:xfrm>
          <a:off x="4994694" y="1846269"/>
          <a:ext cx="3045126" cy="4062818"/>
        </p:xfrm>
        <a:graphic>
          <a:graphicData uri="http://schemas.openxmlformats.org/drawingml/2006/table">
            <a:tbl>
              <a:tblPr/>
              <a:tblGrid>
                <a:gridCol w="826910"/>
                <a:gridCol w="748155"/>
                <a:gridCol w="656277"/>
                <a:gridCol w="813784"/>
              </a:tblGrid>
              <a:tr h="451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Hôpital</a:t>
                      </a: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chirurgies DIEP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géneral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DIEP dans le total des reconstr. mammaires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2 - BXL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3 -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4 -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5 -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6 -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7 -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8 -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9 -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10 -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11 -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12 -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13 -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14 -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15 -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16 - BXL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17 -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18 - BXL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19 -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20 - BXL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21 -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22 -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23 -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24 -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25 -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26 -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27 -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28 -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29 - Fl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30 -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31 - VL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 32 - W</a:t>
                      </a:r>
                    </a:p>
                  </a:txBody>
                  <a:tcPr marL="4656" marR="4656" marT="4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7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Que </a:t>
            </a:r>
            <a:r>
              <a:rPr lang="nl-BE" dirty="0" err="1" smtClean="0"/>
              <a:t>facturent-ils</a:t>
            </a:r>
            <a:r>
              <a:rPr lang="nl-BE" dirty="0" smtClean="0"/>
              <a:t> en plus de K750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200" dirty="0"/>
              <a:t>Très variable selon les hôpitaux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200" dirty="0"/>
              <a:t>Montants non remboursables surtout en Flandre; quasi systématique dans certains hôpitaux; totalement absents dans d’autres ou avec des montants inférieurs à 500 euros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200" dirty="0"/>
              <a:t>Préparation et aide opératoire également  peu fréquentes dans certains et systématiques </a:t>
            </a:r>
            <a:r>
              <a:rPr lang="fr-BE" altLang="fr-FR" sz="1200" dirty="0" smtClean="0"/>
              <a:t>ailleurs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200" dirty="0"/>
          </a:p>
          <a:p>
            <a:pPr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906" y="5748941"/>
            <a:ext cx="100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1200" dirty="0"/>
              <a:t>% avec </a:t>
            </a:r>
            <a:r>
              <a:rPr lang="fr-BE" altLang="fr-FR" sz="1200" dirty="0" err="1"/>
              <a:t>suppl</a:t>
            </a:r>
            <a:r>
              <a:rPr lang="fr-BE" altLang="fr-FR" sz="1200" dirty="0"/>
              <a:t> = % des interventions pour lesquelles des suppléments ont été facturés </a:t>
            </a:r>
          </a:p>
          <a:p>
            <a:pPr>
              <a:spcBef>
                <a:spcPct val="0"/>
              </a:spcBef>
            </a:pPr>
            <a:r>
              <a:rPr lang="fr-BE" altLang="fr-FR" sz="1200" dirty="0"/>
              <a:t>% non rem 500 </a:t>
            </a:r>
            <a:r>
              <a:rPr lang="fr-BE" altLang="fr-FR" sz="1200" dirty="0" smtClean="0"/>
              <a:t>= % </a:t>
            </a:r>
            <a:r>
              <a:rPr lang="fr-BE" altLang="fr-FR" sz="1200" dirty="0"/>
              <a:t>des interventions pour lesquelles ont été facturés le même jour que la reconstruction </a:t>
            </a:r>
            <a:r>
              <a:rPr lang="fr-BE" altLang="fr-FR" sz="1200" dirty="0" smtClean="0"/>
              <a:t>des </a:t>
            </a:r>
            <a:r>
              <a:rPr lang="fr-BE" altLang="fr-FR" sz="1200" dirty="0"/>
              <a:t>montants non remboursables supérieurs à </a:t>
            </a:r>
            <a:r>
              <a:rPr lang="fr-BE" altLang="fr-FR" sz="1200" dirty="0" smtClean="0"/>
              <a:t>500€</a:t>
            </a:r>
            <a:endParaRPr lang="fr-BE" altLang="fr-FR" sz="1200" dirty="0"/>
          </a:p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19" y="2968172"/>
            <a:ext cx="5136090" cy="27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Pour </a:t>
            </a:r>
            <a:r>
              <a:rPr lang="fr-FR" altLang="fr-FR" dirty="0"/>
              <a:t>K750, les montants à charge des patients représentent plus que les  </a:t>
            </a:r>
            <a:r>
              <a:rPr lang="fr-FR" altLang="fr-FR" dirty="0" smtClean="0"/>
              <a:t>  montants </a:t>
            </a:r>
            <a:r>
              <a:rPr lang="fr-FR" altLang="fr-FR" dirty="0"/>
              <a:t>facturés en AO. Dans les chambres sans supplément, ce sont des montants non remboursables  </a:t>
            </a:r>
          </a:p>
          <a:p>
            <a:pPr lvl="1">
              <a:buFont typeface="Symbol"/>
              <a:buChar char="Þ"/>
              <a:defRPr/>
            </a:pPr>
            <a:r>
              <a:rPr lang="fr-FR" altLang="fr-FR" sz="2400" dirty="0"/>
              <a:t> Quelle est la part de sous financement ? </a:t>
            </a:r>
          </a:p>
          <a:p>
            <a:pPr lvl="1">
              <a:buFont typeface="Symbol"/>
              <a:buChar char="Þ"/>
              <a:defRPr/>
            </a:pPr>
            <a:endParaRPr lang="fr-FR" altLang="fr-FR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60</a:t>
            </a:r>
            <a:r>
              <a:rPr lang="fr-FR" altLang="fr-FR" dirty="0"/>
              <a:t>% des interventions K750 sont réalisées dans des chambres avec supplément: taux particulièrement élevé ou représentatif de la population ? </a:t>
            </a:r>
          </a:p>
          <a:p>
            <a:pPr>
              <a:buFontTx/>
              <a:buChar char="-"/>
              <a:defRPr/>
            </a:pPr>
            <a:endParaRPr lang="fr-BE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dirty="0" smtClean="0"/>
              <a:t>  Que </a:t>
            </a:r>
            <a:r>
              <a:rPr lang="fr-BE" altLang="fr-FR" dirty="0"/>
              <a:t>sont ces thérapies non remboursables plus coûteuses en chambre sans supplément et plus coûteuses pour 2 seins reconstruits 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Contexte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800" dirty="0" smtClean="0"/>
              <a:t>  </a:t>
            </a:r>
            <a:r>
              <a:rPr lang="fr-FR" sz="3400" dirty="0" smtClean="0"/>
              <a:t>Résections </a:t>
            </a:r>
            <a:r>
              <a:rPr lang="fr-FR" sz="3400" dirty="0"/>
              <a:t>: progression des cas facturés (par sein</a:t>
            </a:r>
            <a:r>
              <a:rPr lang="fr-FR" sz="3400" dirty="0" smtClean="0"/>
              <a:t>)*</a:t>
            </a:r>
            <a:endParaRPr lang="fr-FR" sz="3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sz="2600" dirty="0" smtClean="0"/>
              <a:t>Risque </a:t>
            </a:r>
            <a:r>
              <a:rPr lang="fr-FR" sz="2600" dirty="0"/>
              <a:t>génétique identifié =&gt; résections complètes sans tumeur maligne démontrée ont augmenté </a:t>
            </a:r>
          </a:p>
          <a:p>
            <a:pPr marL="201168" lvl="1" indent="0">
              <a:buNone/>
            </a:pPr>
            <a:r>
              <a:rPr lang="fr-FR" dirty="0"/>
              <a:t>	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20% entre 2012 et 2013 (736 cas comptabilisés en 2013)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600" dirty="0" smtClean="0"/>
              <a:t>Augmentation des résections complètes pour tumeur maligne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	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de 1,9% entre 2012 et 2013 (8986 cas comptabilisés en 2013)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sz="2600" dirty="0" smtClean="0"/>
              <a:t>Et aussi des résections partielles avec cancer </a:t>
            </a:r>
          </a:p>
          <a:p>
            <a:pPr marL="201168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de 2,5% entre 2012 et 2013 (13802 cas comptabilisés en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400" dirty="0" smtClean="0"/>
              <a:t>  Reconstructions :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fr-BE" sz="2600" dirty="0"/>
              <a:t>Une minorité de femmes se font reconstruire le sein après une résection </a:t>
            </a:r>
            <a:r>
              <a:rPr lang="fr-BE" sz="2600" dirty="0" smtClean="0"/>
              <a:t>complète                	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2447 reconstructions (1 ou 2 seins) réalisées en 2013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fr-BE" sz="2600" dirty="0" smtClean="0"/>
              <a:t>La </a:t>
            </a:r>
            <a:r>
              <a:rPr lang="fr-BE" sz="2600" dirty="0"/>
              <a:t>progression est de</a:t>
            </a:r>
          </a:p>
          <a:p>
            <a:pPr marL="914400" lvl="2" indent="0">
              <a:buFontTx/>
              <a:buNone/>
              <a:defRPr/>
            </a:pP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4,5 </a:t>
            </a:r>
            <a:r>
              <a:rPr lang="fr-BE" sz="2300" b="1" dirty="0">
                <a:solidFill>
                  <a:schemeClr val="bg2">
                    <a:lumMod val="75000"/>
                  </a:schemeClr>
                </a:solidFill>
              </a:rPr>
              <a:t>% entre 2012 et 2013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5869094"/>
            <a:ext cx="32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* Source : </a:t>
            </a:r>
            <a:r>
              <a:rPr lang="nl-BE" dirty="0" err="1" smtClean="0"/>
              <a:t>modèle</a:t>
            </a:r>
            <a:r>
              <a:rPr lang="nl-BE" dirty="0" smtClean="0"/>
              <a:t> N INAMI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Soins </a:t>
            </a:r>
            <a:r>
              <a:rPr lang="fr-FR" altLang="fr-FR" dirty="0"/>
              <a:t>non remboursables: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Contournement de la législation sur les suppléments par </a:t>
            </a:r>
            <a:r>
              <a:rPr lang="fr-FR" altLang="fr-FR" dirty="0" smtClean="0"/>
              <a:t>certains ?</a:t>
            </a:r>
            <a:endParaRPr lang="fr-FR" altLang="fr-F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Systématique  dans certains hôpitaux, absent dans d’autres pour la même intervention: </a:t>
            </a:r>
            <a:r>
              <a:rPr lang="fr-FR" altLang="fr-FR" dirty="0" smtClean="0"/>
              <a:t>pourquoi </a:t>
            </a:r>
            <a:r>
              <a:rPr lang="fr-FR" altLang="fr-FR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Instauration d’un contrôle: légal ? opportun 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Quid </a:t>
            </a:r>
            <a:r>
              <a:rPr lang="fr-FR" altLang="fr-FR" dirty="0"/>
              <a:t>attestation de préparations pour K750 : </a:t>
            </a:r>
            <a:r>
              <a:rPr lang="fr-FR" altLang="fr-FR" sz="2000" dirty="0"/>
              <a:t>spécifique à certains hôpitaux : par quoi est-ce justifié 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La </a:t>
            </a:r>
            <a:r>
              <a:rPr lang="fr-FR" altLang="fr-FR" dirty="0"/>
              <a:t>reconstruction suite à une résection préventive a lieu seulement dans 2 cas sur 3 le même jour : quels sont les facteurs explicatifs ?</a:t>
            </a:r>
          </a:p>
          <a:p>
            <a:pPr marL="400050" lvl="1" indent="0">
              <a:buNone/>
              <a:defRPr/>
            </a:pPr>
            <a:endParaRPr lang="fr-FR" alt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2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D’autres</a:t>
            </a:r>
            <a:r>
              <a:rPr lang="nl-BE" dirty="0" smtClean="0"/>
              <a:t> </a:t>
            </a:r>
            <a:r>
              <a:rPr lang="nl-BE" dirty="0" err="1" smtClean="0"/>
              <a:t>aspects</a:t>
            </a:r>
            <a:r>
              <a:rPr lang="nl-BE" dirty="0" smtClean="0"/>
              <a:t> à </a:t>
            </a:r>
            <a:r>
              <a:rPr lang="nl-BE" dirty="0" err="1" smtClean="0"/>
              <a:t>étudier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BIM </a:t>
            </a:r>
            <a:r>
              <a:rPr lang="fr-BE" altLang="fr-FR" dirty="0"/>
              <a:t>et non BIM : Quelles différences de coût? De choix de la reconstruction ? Dans les reconstructions immédiates, dans les délais d’attente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Délai </a:t>
            </a:r>
            <a:r>
              <a:rPr lang="fr-BE" altLang="fr-FR" dirty="0"/>
              <a:t>d’attente versus reconstruction en même temps que la résection : quels facteurs explicatifs ? Liés au centre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Peu </a:t>
            </a:r>
            <a:r>
              <a:rPr lang="fr-BE" altLang="fr-FR" dirty="0"/>
              <a:t>de remodelage controlatéral attesté pour K750 sur 1 sein: 7%, moins que pour les autres reconstructions.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altLang="fr-FR" dirty="0"/>
              <a:t>Quel code est utilisé à la place? Réalisé longtemps après la reconstruction ? Pas réalisé 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en-US" dirty="0" smtClean="0"/>
              <a:t>  Cette </a:t>
            </a:r>
            <a:r>
              <a:rPr lang="fr-BE" altLang="en-US" dirty="0"/>
              <a:t>analyse n’a pas tenu compte des </a:t>
            </a:r>
            <a:r>
              <a:rPr lang="fr-BE" altLang="fr-FR" dirty="0"/>
              <a:t>suppléments de chambre et des coûts non liés directement à l’intervention chirurgicale. Le coût pour le patient et l’AO ne sont donc pas pleinement chiffrés.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1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Points </a:t>
            </a:r>
            <a:r>
              <a:rPr lang="nl-BE" dirty="0" err="1" smtClean="0"/>
              <a:t>d’attention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Critères </a:t>
            </a:r>
            <a:r>
              <a:rPr lang="fr-BE" altLang="fr-FR" dirty="0"/>
              <a:t>de </a:t>
            </a:r>
            <a:r>
              <a:rPr lang="fr-BE" altLang="fr-FR" dirty="0" smtClean="0"/>
              <a:t>qualité, de performance </a:t>
            </a:r>
            <a:r>
              <a:rPr lang="fr-BE" altLang="fr-FR" dirty="0"/>
              <a:t>et </a:t>
            </a:r>
            <a:r>
              <a:rPr lang="fr-BE" altLang="fr-FR" dirty="0" smtClean="0"/>
              <a:t>d ’expérience </a:t>
            </a:r>
            <a:r>
              <a:rPr lang="fr-BE" altLang="fr-FR" dirty="0"/>
              <a:t>des centres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/>
              <a:t>Fréquence des différents types de reconstruction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/>
              <a:t>Fréquence des reconstructions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smtClean="0"/>
              <a:t>Coûts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smtClean="0"/>
              <a:t>Complications </a:t>
            </a:r>
            <a:r>
              <a:rPr lang="fr-BE" altLang="fr-FR" dirty="0"/>
              <a:t>immédiates et retardées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/>
              <a:t>Durées de séjour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/>
              <a:t>Suivi des réadmissions par centre après K750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Accès </a:t>
            </a:r>
            <a:r>
              <a:rPr lang="fr-BE" altLang="fr-FR" dirty="0"/>
              <a:t>des patients en communauté française?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sz="1600" dirty="0"/>
              <a:t>Moins de centres avec expérience suffisante?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Les </a:t>
            </a:r>
            <a:r>
              <a:rPr lang="fr-BE" altLang="fr-FR" dirty="0"/>
              <a:t>femmes </a:t>
            </a:r>
            <a:r>
              <a:rPr lang="fr-BE" altLang="fr-FR" dirty="0" err="1"/>
              <a:t>ont-elles</a:t>
            </a:r>
            <a:r>
              <a:rPr lang="fr-BE" altLang="fr-FR" dirty="0"/>
              <a:t> un réel choix de technique vu les spécialisations dans un type de reconstruction pour la plupart des centres 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9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Propositions (1)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Mieux </a:t>
            </a:r>
            <a:r>
              <a:rPr lang="fr-FR" dirty="0"/>
              <a:t>informer les femmes sur les options de reconstruction (y compris celles réalisées en dehors de l’hôpital qui la suit sur le plan cancéreux), leurs risques respectifs  et  leurs coûts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Spécialisation </a:t>
            </a:r>
            <a:r>
              <a:rPr lang="fr-FR" dirty="0"/>
              <a:t>des centres: l’accroître davantage pour la qualité et la sécurité car la courbe d’apprentissage est essentielle, non seulement pour le chirurgien mais aussi pour toute l’équipe qui assure le suivi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Financer </a:t>
            </a:r>
            <a:r>
              <a:rPr lang="fr-FR" dirty="0"/>
              <a:t>une COM de concertation entre l’oncologue et le chirurgien, où l’on discute d’un plan de soins incluant le temps de la reconstruction, avec transmission du plan au médecin-conseil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Créer </a:t>
            </a:r>
            <a:r>
              <a:rPr lang="fr-FR" dirty="0"/>
              <a:t>un registre par centre pour le suivi des « adverse </a:t>
            </a:r>
            <a:r>
              <a:rPr lang="fr-FR" dirty="0" err="1"/>
              <a:t>effects</a:t>
            </a:r>
            <a:r>
              <a:rPr lang="fr-FR" dirty="0"/>
              <a:t> </a:t>
            </a:r>
            <a:r>
              <a:rPr lang="fr-FR" dirty="0" smtClean="0"/>
              <a:t>» : </a:t>
            </a:r>
            <a:endParaRPr lang="fr-FR" dirty="0"/>
          </a:p>
          <a:p>
            <a:pPr lvl="1"/>
            <a:r>
              <a:rPr lang="fr-FR" dirty="0"/>
              <a:t>Précoces: ischémie ou nécrose du lambeau, thrombose veineuse, hématome, infections, </a:t>
            </a:r>
            <a:r>
              <a:rPr lang="fr-FR" dirty="0" smtClean="0"/>
              <a:t>réanimation, 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Tardives: </a:t>
            </a:r>
            <a:r>
              <a:rPr lang="fr-FR" dirty="0" err="1"/>
              <a:t>cystostéatonécroses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6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Propositions (2)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Sur </a:t>
            </a:r>
            <a:r>
              <a:rPr lang="fr-FR" dirty="0"/>
              <a:t>le plan </a:t>
            </a:r>
            <a:r>
              <a:rPr lang="fr-FR" dirty="0" smtClean="0"/>
              <a:t>financier :</a:t>
            </a:r>
            <a:endParaRPr lang="fr-FR" dirty="0"/>
          </a:p>
          <a:p>
            <a:r>
              <a:rPr lang="fr-FR" dirty="0"/>
              <a:t>Problème d’accessibilité pour les </a:t>
            </a:r>
            <a:r>
              <a:rPr lang="fr-FR" dirty="0" smtClean="0"/>
              <a:t>femmes : </a:t>
            </a:r>
          </a:p>
          <a:p>
            <a:pPr lvl="1"/>
            <a:r>
              <a:rPr lang="fr-FR" dirty="0" smtClean="0"/>
              <a:t>Définir </a:t>
            </a:r>
            <a:r>
              <a:rPr lang="fr-FR" dirty="0"/>
              <a:t>un prix all in pour l’AO avec interdiction de facturer des montants non </a:t>
            </a:r>
            <a:r>
              <a:rPr lang="fr-FR" dirty="0" smtClean="0"/>
              <a:t>remboursables </a:t>
            </a:r>
            <a:r>
              <a:rPr lang="fr-FR" dirty="0"/>
              <a:t>aux femmes  séjournant en chambre sans supplément ? Risque </a:t>
            </a:r>
            <a:r>
              <a:rPr lang="fr-FR"/>
              <a:t>d’effet </a:t>
            </a:r>
            <a:r>
              <a:rPr lang="fr-FR" smtClean="0"/>
              <a:t>pervers ? </a:t>
            </a:r>
            <a:endParaRPr lang="fr-FR" dirty="0"/>
          </a:p>
          <a:p>
            <a:pPr lvl="1"/>
            <a:r>
              <a:rPr lang="fr-FR" dirty="0" smtClean="0"/>
              <a:t>En </a:t>
            </a:r>
            <a:r>
              <a:rPr lang="fr-FR" dirty="0"/>
              <a:t>nomenclature, modifier l’intitulé de la prestation par des règles de non cumul (notamment certaines préparations et prestations non remboursables ?)</a:t>
            </a:r>
          </a:p>
          <a:p>
            <a:endParaRPr lang="fr-FR" dirty="0"/>
          </a:p>
          <a:p>
            <a:r>
              <a:rPr lang="fr-FR" dirty="0"/>
              <a:t>Prévoir un bilan préopératoire d’imagerie (</a:t>
            </a:r>
            <a:r>
              <a:rPr lang="fr-FR" dirty="0" err="1"/>
              <a:t>angio</a:t>
            </a:r>
            <a:r>
              <a:rPr lang="fr-FR" dirty="0"/>
              <a:t>-CT/angio-IRM) pour identifier le nombre et la qualité des perforantes (pour augmenter le taux de réussite)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0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Reconstruction</a:t>
            </a:r>
            <a:r>
              <a:rPr lang="nl-BE" dirty="0" smtClean="0"/>
              <a:t> de type DIEP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/>
              <a:t>Le DIEP est un lambeau </a:t>
            </a:r>
            <a:r>
              <a:rPr lang="fr-BE" altLang="fr-FR" dirty="0" err="1"/>
              <a:t>cutanéo</a:t>
            </a:r>
            <a:r>
              <a:rPr lang="fr-BE" altLang="fr-FR" dirty="0"/>
              <a:t>-graisseux libre de l’abdomen avec anastomose vasculaire  (</a:t>
            </a:r>
            <a:r>
              <a:rPr lang="fr-BE" altLang="fr-FR" i="1" dirty="0" err="1"/>
              <a:t>Deep</a:t>
            </a:r>
            <a:r>
              <a:rPr lang="fr-BE" altLang="fr-FR" i="1" dirty="0"/>
              <a:t> </a:t>
            </a:r>
            <a:r>
              <a:rPr lang="fr-BE" altLang="fr-FR" i="1" dirty="0" err="1"/>
              <a:t>Inferior</a:t>
            </a:r>
            <a:r>
              <a:rPr lang="fr-BE" altLang="fr-FR" i="1" dirty="0"/>
              <a:t> </a:t>
            </a:r>
            <a:r>
              <a:rPr lang="fr-BE" altLang="fr-FR" i="1" dirty="0" err="1"/>
              <a:t>Epigastric</a:t>
            </a:r>
            <a:r>
              <a:rPr lang="fr-BE" altLang="fr-FR" i="1" dirty="0"/>
              <a:t> </a:t>
            </a:r>
            <a:r>
              <a:rPr lang="fr-BE" altLang="fr-FR" i="1" dirty="0" err="1"/>
              <a:t>Perforator</a:t>
            </a:r>
            <a:r>
              <a:rPr lang="fr-BE" altLang="fr-FR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/>
              <a:t>Le principe : prélever les </a:t>
            </a:r>
            <a:r>
              <a:rPr lang="fr-BE" altLang="fr-FR" b="1" dirty="0"/>
              <a:t>tissus du bas du ventre</a:t>
            </a:r>
            <a:r>
              <a:rPr lang="fr-BE" altLang="fr-FR" dirty="0"/>
              <a:t> (l’excédent de peau et de graisse situé entre l’ombilic et le pubis) avec une </a:t>
            </a:r>
            <a:r>
              <a:rPr lang="fr-BE" altLang="fr-FR" b="1" dirty="0"/>
              <a:t>artère et une veine</a:t>
            </a:r>
            <a:r>
              <a:rPr lang="fr-BE" altLang="fr-FR" dirty="0"/>
              <a:t>. Cette technique fait appel à la microchirurgie.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/>
              <a:t>Cette intervention prend au moins 5-6 h pour 1 sein et nécessite idéalement 2 équipes spécialisées (une sur le site donneur et une sur le site receveur)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/>
              <a:t>En théorie, cette reconstruction est indiquée pour des résections complètes pour tumeur maligne ou préventives (en cas de risque génétique)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49" y="4460145"/>
            <a:ext cx="4243734" cy="15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Matériel &amp; méthodes</a:t>
            </a:r>
            <a:br>
              <a:rPr lang="fr-BE" dirty="0" smtClean="0"/>
            </a:br>
            <a:r>
              <a:rPr lang="fr-BE" sz="3200" b="1" dirty="0" smtClean="0">
                <a:solidFill>
                  <a:schemeClr val="bg2">
                    <a:lumMod val="75000"/>
                  </a:schemeClr>
                </a:solidFill>
              </a:rPr>
              <a:t>Données de tous les organismes assureurs</a:t>
            </a:r>
            <a:endParaRPr lang="fr-BE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5900" b="1" dirty="0" smtClean="0"/>
              <a:t>Données exhaustives pour la Belgique </a:t>
            </a:r>
          </a:p>
          <a:p>
            <a:r>
              <a:rPr lang="fr-FR" sz="5900" b="1" dirty="0" smtClean="0"/>
              <a:t>Toutes les reconstructions mammaires, de 2009 à 2013 </a:t>
            </a:r>
          </a:p>
          <a:p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700" dirty="0"/>
              <a:t>L</a:t>
            </a:r>
            <a:r>
              <a:rPr lang="fr-FR" sz="4700" dirty="0" smtClean="0"/>
              <a:t>es suppléments d’honoraire, d’autres codes de chirurgie plastique, l'anesthésie, qui sont prestés le même jour et pour le même patient</a:t>
            </a:r>
            <a:br>
              <a:rPr lang="fr-FR" sz="4700" dirty="0" smtClean="0"/>
            </a:br>
            <a:endParaRPr lang="fr-FR" sz="47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700" dirty="0"/>
              <a:t>C</a:t>
            </a:r>
            <a:r>
              <a:rPr lang="fr-FR" sz="4700" dirty="0" smtClean="0"/>
              <a:t>hirurgies « mastectomies » et autres résections, prestées entre 2006 et 2013  (ou le jour même) =&gt; analyse des délais (en annexe)</a:t>
            </a:r>
          </a:p>
          <a:p>
            <a:endParaRPr lang="fr-FR" dirty="0" smtClean="0"/>
          </a:p>
          <a:p>
            <a:r>
              <a:rPr lang="fr-FR" sz="5900" b="1" dirty="0" smtClean="0"/>
              <a:t>On présente les données en fonction de l’intervention ayant la cotation K la plus élevée, si plusieurs reconstructions de nature différente sont réalisées le même jour</a:t>
            </a:r>
          </a:p>
          <a:p>
            <a:endParaRPr lang="fr-FR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Matériel &amp; méthodes</a:t>
            </a:r>
            <a:br>
              <a:rPr lang="fr-BE" dirty="0" smtClean="0"/>
            </a:br>
            <a:r>
              <a:rPr lang="fr-BE" sz="3600" b="1" dirty="0" smtClean="0">
                <a:solidFill>
                  <a:schemeClr val="bg2">
                    <a:lumMod val="75000"/>
                  </a:schemeClr>
                </a:solidFill>
              </a:rPr>
              <a:t>Prestations étudiées : reconstruction mammaire après traitement mutilant</a:t>
            </a:r>
            <a:endParaRPr lang="fr-BE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421" y="1895682"/>
            <a:ext cx="9102117" cy="28714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5420" y="5151801"/>
            <a:ext cx="91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cette note, les </a:t>
            </a:r>
            <a:r>
              <a:rPr lang="fr-FR" dirty="0" smtClean="0"/>
              <a:t>interventions </a:t>
            </a:r>
            <a:r>
              <a:rPr lang="fr-FR" dirty="0"/>
              <a:t>K36 et K90 ne sont pas étudiées spécifiquement. </a:t>
            </a:r>
          </a:p>
          <a:p>
            <a:r>
              <a:rPr lang="fr-FR" dirty="0"/>
              <a:t>Elles sont néanmoins prises en compte lorsque qu’elles sont associées à une autre reconstruction mammaire.</a:t>
            </a:r>
          </a:p>
        </p:txBody>
      </p:sp>
    </p:spTree>
    <p:extLst>
      <p:ext uri="{BB962C8B-B14F-4D97-AF65-F5344CB8AC3E}">
        <p14:creationId xmlns:p14="http://schemas.microsoft.com/office/powerpoint/2010/main" val="360752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Observations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Nombre de femmes par type de reconstruction principale et par année</a:t>
            </a:r>
          </a:p>
          <a:p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  Progression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du nombre global de femmes bénéficiant d’une reconstruction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des reconstructions de type </a:t>
            </a:r>
            <a:r>
              <a:rPr lang="fr-FR" dirty="0" smtClean="0"/>
              <a:t>K750, </a:t>
            </a:r>
            <a:r>
              <a:rPr lang="fr-FR" dirty="0"/>
              <a:t>qui devient la reconstruction n°1 depuis 2012, se substituant aux implants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  Peu d’intervenants sur 2 seins simultanément : 10%</a:t>
            </a:r>
            <a:endParaRPr lang="fr-BE" dirty="0"/>
          </a:p>
          <a:p>
            <a:pPr marL="0" indent="0">
              <a:buNone/>
            </a:pPr>
            <a:r>
              <a:rPr lang="fr-BE" sz="1200" dirty="0" smtClean="0"/>
              <a:t>* </a:t>
            </a:r>
            <a:r>
              <a:rPr lang="fr-BE" sz="1400" dirty="0" smtClean="0"/>
              <a:t>Une prestation K150 </a:t>
            </a:r>
            <a:r>
              <a:rPr lang="fr-FR" sz="1400" dirty="0"/>
              <a:t>de reconstruction par implant, supprimée en août </a:t>
            </a:r>
            <a:r>
              <a:rPr lang="fr-FR" sz="1400" dirty="0" smtClean="0"/>
              <a:t>2011, comportait </a:t>
            </a:r>
            <a:r>
              <a:rPr lang="fr-FR" sz="1400" dirty="0"/>
              <a:t>d'autres </a:t>
            </a:r>
            <a:r>
              <a:rPr lang="fr-FR" sz="1400" dirty="0" smtClean="0"/>
              <a:t>situations </a:t>
            </a:r>
            <a:r>
              <a:rPr lang="fr-FR" sz="1400" dirty="0"/>
              <a:t>que les reconstructions après résection pour traitement mutilant </a:t>
            </a:r>
            <a:r>
              <a:rPr lang="fr-FR" sz="1400" b="1" dirty="0" smtClean="0"/>
              <a:t>→</a:t>
            </a:r>
            <a:r>
              <a:rPr lang="fr-FR" sz="1400" dirty="0" smtClean="0"/>
              <a:t> </a:t>
            </a:r>
            <a:r>
              <a:rPr lang="fr-FR" sz="1400" dirty="0"/>
              <a:t>hiatus pour la ligne 252593-604</a:t>
            </a:r>
            <a:endParaRPr lang="fr-BE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30" y="2147940"/>
            <a:ext cx="7308219" cy="1938031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24" y="5741755"/>
            <a:ext cx="2003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8076" y="563055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Suppléments d’honoraires : règles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À</a:t>
            </a:r>
            <a:r>
              <a:rPr lang="fr-FR" dirty="0"/>
              <a:t> partir du 01/01/2013, les médecins hospitaliers ne peuvent plus facturer des suppléments d'honoraires dans les chambres à 2 lits et communes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Jusqu'au </a:t>
            </a:r>
            <a:r>
              <a:rPr lang="fr-FR" dirty="0"/>
              <a:t>1/01/2013: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04232"/>
              </p:ext>
            </p:extLst>
          </p:nvPr>
        </p:nvGraphicFramePr>
        <p:xfrm>
          <a:off x="1097280" y="3143686"/>
          <a:ext cx="10058400" cy="291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833"/>
                <a:gridCol w="2760453"/>
                <a:gridCol w="5419114"/>
              </a:tblGrid>
              <a:tr h="626057">
                <a:tc>
                  <a:txBody>
                    <a:bodyPr/>
                    <a:lstStyle/>
                    <a:p>
                      <a:r>
                        <a:rPr lang="fr-BE" sz="1600" noProof="0" dirty="0" smtClean="0"/>
                        <a:t>Type de chambre</a:t>
                      </a:r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b="1" noProof="0" dirty="0" smtClean="0"/>
                        <a:t>Médecin conventionné ou partiellement conventionné</a:t>
                      </a:r>
                      <a:endParaRPr lang="fr-BE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 smtClean="0"/>
                        <a:t>Médecin non conventionné</a:t>
                      </a:r>
                      <a:endParaRPr lang="fr-BE" sz="1600" noProof="0" dirty="0"/>
                    </a:p>
                  </a:txBody>
                  <a:tcPr/>
                </a:tc>
              </a:tr>
              <a:tr h="2153064">
                <a:tc>
                  <a:txBody>
                    <a:bodyPr/>
                    <a:lstStyle/>
                    <a:p>
                      <a:r>
                        <a:rPr lang="fr-BE" b="1" noProof="0" dirty="0" smtClean="0"/>
                        <a:t>Commune ou à</a:t>
                      </a:r>
                      <a:r>
                        <a:rPr lang="fr-BE" b="1" baseline="0" noProof="0" dirty="0" smtClean="0"/>
                        <a:t> 2 lits</a:t>
                      </a:r>
                      <a:endParaRPr lang="fr-BE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noProof="0" dirty="0" smtClean="0"/>
                        <a:t>PAS</a:t>
                      </a:r>
                      <a:r>
                        <a:rPr lang="fr-BE" noProof="0" dirty="0" smtClean="0"/>
                        <a:t> de supplément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Suppléments </a:t>
                      </a:r>
                      <a:r>
                        <a:rPr lang="fr-FR" sz="1400" b="1" dirty="0" smtClean="0"/>
                        <a:t>possibles SAUF </a:t>
                      </a:r>
                      <a:r>
                        <a:rPr lang="fr-FR" sz="1400" dirty="0" smtClean="0"/>
                        <a:t>pour les bénéficiaires : </a:t>
                      </a:r>
                    </a:p>
                    <a:p>
                      <a:r>
                        <a:rPr lang="fr-FR" sz="1400" dirty="0" smtClean="0"/>
                        <a:t>• BIM (y compris OMNIO) </a:t>
                      </a:r>
                    </a:p>
                    <a:p>
                      <a:r>
                        <a:rPr lang="fr-FR" sz="1400" dirty="0" smtClean="0"/>
                        <a:t>• du forfait annuel malades chroniques (ce qui ne comprend pas les bénéficiaires des forfaits pansements actifs, analgésiques et syndrome de </a:t>
                      </a:r>
                      <a:r>
                        <a:rPr lang="fr-FR" sz="1400" dirty="0" err="1" smtClean="0"/>
                        <a:t>Sjögren</a:t>
                      </a:r>
                      <a:r>
                        <a:rPr lang="fr-FR" sz="1400" dirty="0" smtClean="0"/>
                        <a:t>) </a:t>
                      </a:r>
                    </a:p>
                    <a:p>
                      <a:r>
                        <a:rPr lang="fr-FR" sz="1400" dirty="0" smtClean="0"/>
                        <a:t>• de l'intervention pour du matériel d'incontinence </a:t>
                      </a:r>
                    </a:p>
                    <a:p>
                      <a:r>
                        <a:rPr lang="fr-FR" sz="1400" dirty="0" smtClean="0"/>
                        <a:t>• de l'intervention soins palliatifs ou séjournant dans un service de soins palliatifs </a:t>
                      </a:r>
                    </a:p>
                    <a:p>
                      <a:r>
                        <a:rPr lang="fr-FR" sz="1400" dirty="0" smtClean="0"/>
                        <a:t>• d'allocations familiales majorées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66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Suppléments</a:t>
            </a:r>
            <a:r>
              <a:rPr lang="nl-BE" dirty="0" smtClean="0"/>
              <a:t> </a:t>
            </a:r>
            <a:r>
              <a:rPr lang="nl-BE" dirty="0" err="1" smtClean="0"/>
              <a:t>d’honoraires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194697" cy="411511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Aucun </a:t>
            </a:r>
            <a:r>
              <a:rPr lang="fr-FR" dirty="0"/>
              <a:t>supplément dans les cas suivants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admission aux soins intensifs ou aux urgences, indépendamment de la volonté du patient (et ce, pour la durée de son séjour dans ce service)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enfant accompagné d'un parent pendant son séjour à l'hôpital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raison de santé du patient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conditions techniques de l'examen nécessitent le séjour en chambre individuelle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nécessités du service ou manque de place en chambre commune ou à deux lits</a:t>
            </a:r>
            <a:br>
              <a:rPr lang="fr-FR" sz="1800" dirty="0"/>
            </a:br>
            <a:r>
              <a:rPr lang="fr-FR" sz="2400" dirty="0"/>
              <a:t>même en chambre </a:t>
            </a:r>
            <a:r>
              <a:rPr lang="fr-FR" sz="2400" dirty="0" smtClean="0"/>
              <a:t>individuelle</a:t>
            </a:r>
          </a:p>
          <a:p>
            <a:pPr marL="201168" lvl="1" indent="0">
              <a:buNone/>
            </a:pPr>
            <a:endParaRPr lang="fr-FR" sz="1800" dirty="0" smtClean="0"/>
          </a:p>
          <a:p>
            <a:pPr marL="201168" lvl="1" indent="0">
              <a:lnSpc>
                <a:spcPct val="120000"/>
              </a:lnSpc>
              <a:buNone/>
            </a:pPr>
            <a:r>
              <a:rPr lang="fr-FR" sz="1800" dirty="0">
                <a:solidFill>
                  <a:srgbClr val="CC0000"/>
                </a:solidFill>
              </a:rPr>
              <a:t>Dans les pages suivantes, on présente </a:t>
            </a:r>
            <a:r>
              <a:rPr lang="fr-FR" sz="1800" b="1" u="sng" dirty="0">
                <a:solidFill>
                  <a:srgbClr val="CC0000"/>
                </a:solidFill>
              </a:rPr>
              <a:t>ce qui est tarifé le jour de la reconstruction</a:t>
            </a:r>
            <a:r>
              <a:rPr lang="fr-FR" sz="1800" dirty="0">
                <a:solidFill>
                  <a:srgbClr val="CC0000"/>
                </a:solidFill>
              </a:rPr>
              <a:t>. Cela ne reflète donc pas le coût de l’hospitalisation mais plutôt celui de l’intervention. </a:t>
            </a:r>
          </a:p>
          <a:p>
            <a:pPr marL="201168" lvl="1" indent="0">
              <a:buNone/>
            </a:pPr>
            <a:r>
              <a:rPr lang="fr-FR" sz="1800" dirty="0">
                <a:solidFill>
                  <a:srgbClr val="CC0000"/>
                </a:solidFill>
              </a:rPr>
              <a:t>Dès </a:t>
            </a:r>
            <a:r>
              <a:rPr lang="fr-FR" sz="1800" dirty="0" smtClean="0">
                <a:solidFill>
                  <a:srgbClr val="CC0000"/>
                </a:solidFill>
              </a:rPr>
              <a:t>lors, </a:t>
            </a:r>
            <a:r>
              <a:rPr lang="fr-FR" sz="1800" dirty="0">
                <a:solidFill>
                  <a:srgbClr val="CC0000"/>
                </a:solidFill>
              </a:rPr>
              <a:t>on observe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CC0000"/>
                </a:solidFill>
              </a:rPr>
              <a:t>Aucun supplément d’honoraires facturés pour </a:t>
            </a:r>
            <a:r>
              <a:rPr lang="fr-FR" sz="1800" b="1" dirty="0">
                <a:solidFill>
                  <a:srgbClr val="CC0000"/>
                </a:solidFill>
              </a:rPr>
              <a:t>51%</a:t>
            </a:r>
            <a:r>
              <a:rPr lang="fr-FR" sz="1800" dirty="0">
                <a:solidFill>
                  <a:srgbClr val="CC0000"/>
                </a:solidFill>
              </a:rPr>
              <a:t> des interventions K750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CC0000"/>
                </a:solidFill>
              </a:rPr>
              <a:t>Des montants  &gt; 500 euros pour des interventions non remboursables, sont facturés pour </a:t>
            </a:r>
            <a:r>
              <a:rPr lang="fr-FR" sz="1800" b="1" dirty="0">
                <a:solidFill>
                  <a:srgbClr val="CC0000"/>
                </a:solidFill>
              </a:rPr>
              <a:t>46%</a:t>
            </a:r>
            <a:r>
              <a:rPr lang="fr-FR" sz="1800" dirty="0">
                <a:solidFill>
                  <a:srgbClr val="CC0000"/>
                </a:solidFill>
              </a:rPr>
              <a:t> des interventions K750 </a:t>
            </a:r>
          </a:p>
          <a:p>
            <a:pPr marL="201168" lvl="1" indent="0">
              <a:buNone/>
            </a:pPr>
            <a:endParaRPr lang="fr-FR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IMA-AIM       20/08/2015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88319"/>
      </p:ext>
    </p:extLst>
  </p:cSld>
  <p:clrMapOvr>
    <a:masterClrMapping/>
  </p:clrMapOvr>
</p:sld>
</file>

<file path=ppt/theme/theme1.xml><?xml version="1.0" encoding="utf-8"?>
<a:theme xmlns:a="http://schemas.openxmlformats.org/drawingml/2006/main" name="IMA thema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53356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 thema" id="{1ECA25F4-66A8-46D2-837D-66337A1DEFF0}" vid="{EA1E065F-F7FA-4439-8909-6882AD60E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C xmlns="EFBF6BF6-36C1-40C4-8963-618A0C685063">2015-09-09T22:00:00+00:00</SC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BBFEFC136C4408963618A0C685063" ma:contentTypeVersion="0" ma:contentTypeDescription="Create a new document." ma:contentTypeScope="" ma:versionID="a0aa4b36664d88eb5143d92df23efd25">
  <xsd:schema xmlns:xsd="http://www.w3.org/2001/XMLSchema" xmlns:xs="http://www.w3.org/2001/XMLSchema" xmlns:p="http://schemas.microsoft.com/office/2006/metadata/properties" xmlns:ns2="EFBF6BF6-36C1-40C4-8963-618A0C685063" targetNamespace="http://schemas.microsoft.com/office/2006/metadata/properties" ma:root="true" ma:fieldsID="248310e49f8f3a2c56ae4cf6ea39ec51" ns2:_="">
    <xsd:import namespace="EFBF6BF6-36C1-40C4-8963-618A0C685063"/>
    <xsd:element name="properties">
      <xsd:complexType>
        <xsd:sequence>
          <xsd:element name="documentManagement">
            <xsd:complexType>
              <xsd:all>
                <xsd:element ref="ns2:SCC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F6BF6-36C1-40C4-8963-618A0C685063" elementFormDefault="qualified">
    <xsd:import namespace="http://schemas.microsoft.com/office/2006/documentManagement/types"/>
    <xsd:import namespace="http://schemas.microsoft.com/office/infopath/2007/PartnerControls"/>
    <xsd:element name="SCC" ma:index="8" ma:displayName="SCC" ma:format="DateOnly" ma:internalName="SCC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75B44-D353-4A3A-BD8A-1A864F5B2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325A2B-F6F1-45C3-952C-8B0E877C5575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EFBF6BF6-36C1-40C4-8963-618A0C68506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79C77A-76DC-436A-91CA-5BEB188A9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F6BF6-36C1-40C4-8963-618A0C685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 thema</Template>
  <TotalTime>547</TotalTime>
  <Words>2664</Words>
  <Application>Microsoft Office PowerPoint</Application>
  <PresentationFormat>Widescreen</PresentationFormat>
  <Paragraphs>478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Wingdings</vt:lpstr>
      <vt:lpstr>IMA thema</vt:lpstr>
      <vt:lpstr>Données de l’Agence Intermutualiste  Reconstruction mammaire de 2009 à 2013</vt:lpstr>
      <vt:lpstr>Objectifs</vt:lpstr>
      <vt:lpstr>Contexte</vt:lpstr>
      <vt:lpstr>Reconstruction de type DIEP</vt:lpstr>
      <vt:lpstr>Matériel &amp; méthodes Données de tous les organismes assureurs</vt:lpstr>
      <vt:lpstr>Matériel &amp; méthodes Prestations étudiées : reconstruction mammaire après traitement mutilant</vt:lpstr>
      <vt:lpstr>Observations</vt:lpstr>
      <vt:lpstr>Suppléments d’honoraires : règles</vt:lpstr>
      <vt:lpstr>Suppléments d’honoraires</vt:lpstr>
      <vt:lpstr>Dans les chambres avec supplément 2433 interventions K750</vt:lpstr>
      <vt:lpstr>Suppléments d’honoraire</vt:lpstr>
      <vt:lpstr>Dans les chambres SANS supplément 1595 interventions K750</vt:lpstr>
      <vt:lpstr>Dans les chambres sans supplément : toutes chirurgies</vt:lpstr>
      <vt:lpstr>Observations Macro</vt:lpstr>
      <vt:lpstr>Dans les chambres sans supplément : K750</vt:lpstr>
      <vt:lpstr>Dans les chambres AVEC  suppléments : 1 sein reconstruit</vt:lpstr>
      <vt:lpstr>Dans les chambres AVEC suppléments :  détail des montants facturés le jour de l’intervention K750 – 1 sein reconstruit</vt:lpstr>
      <vt:lpstr>Chambre avec suppléments K750 : comparaison 1 sein (2156 interventions) versus 2 seins (277 interventions)</vt:lpstr>
      <vt:lpstr>Les suppléments de toutes  les chirurgies: 1 sein reconstruit  en chambre AVEC supplément</vt:lpstr>
      <vt:lpstr>Les suppléments pour tous types  de chirurgie : reconstruction d’1 sein en chambre AVEC supplément</vt:lpstr>
      <vt:lpstr>Les suppléments des chirurgies  autres que K750 : 1 sein reconstruit  en chambre SANS supplément </vt:lpstr>
      <vt:lpstr>À charge des patients :  tous les types de reconstruction  d’1 sein en chambre SANS supplément</vt:lpstr>
      <vt:lpstr>Total suppléments et montants  non remboursables facturés le jour de la reconstruction  mammaire K750 dans les hôpitaux qui ont fait au moins  40 reconstructions en chambre avec supplément d’honoraire</vt:lpstr>
      <vt:lpstr>Total suppléments et montants  non remboursables facturés le jour de la  reconstruction mammaire K750 dans les hôpitaux qui ont fait  au moins 40 reconstructions en chambre avec supplément d’honoraire</vt:lpstr>
      <vt:lpstr>Nombre d’hôpitaux réalisant les  différentes reconstructions : ventilation  des hôpitaux selon le nombre d’interventions réalisées </vt:lpstr>
      <vt:lpstr>Part des chirurgies K750 pour les hôpitaux qui  en font le plus dans le total de leurs reconstructions</vt:lpstr>
      <vt:lpstr>32 hôpitaux avec moins de 30 cas K750,  dont des universitaires</vt:lpstr>
      <vt:lpstr>Que facturent-ils en plus de K750 ?</vt:lpstr>
      <vt:lpstr>Questions</vt:lpstr>
      <vt:lpstr>Questions</vt:lpstr>
      <vt:lpstr>D’autres aspects à étudier</vt:lpstr>
      <vt:lpstr>Points d’attention</vt:lpstr>
      <vt:lpstr>Propositions (1)</vt:lpstr>
      <vt:lpstr>Propositions (2)</vt:lpstr>
    </vt:vector>
  </TitlesOfParts>
  <Company>Intermut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de l’Agence Intermutualiste  Reconstruction mammaire de 2009 à 2013</dc:title>
  <dc:creator>Jerome Paque</dc:creator>
  <cp:lastModifiedBy>Joeri Guillaume</cp:lastModifiedBy>
  <cp:revision>40</cp:revision>
  <dcterms:created xsi:type="dcterms:W3CDTF">2015-08-26T13:12:49Z</dcterms:created>
  <dcterms:modified xsi:type="dcterms:W3CDTF">2016-06-15T07:59:34Z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0x010100F66BBFEFC136C4408963618A0C685063</vt:lpwstr>
  </property>
</Properties>
</file>