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2" d="100"/>
          <a:sy n="52" d="100"/>
        </p:scale>
        <p:origin x="4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3C7888C-1754-4CDA-8BE7-3306A68D2E15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FE5D63C-655C-4B1C-83E9-EFBB4AE18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1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D63C-655C-4B1C-83E9-EFBB4AE187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D63C-655C-4B1C-83E9-EFBB4AE187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3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824B-BF58-409D-BE8C-57D22C15B325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37" y="-3214"/>
            <a:ext cx="2254685" cy="1077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AEDE-7554-4DEA-BD49-550233C16DA7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0A31-452A-4072-961B-98C9709D5110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B9FF-D9A6-4EFD-931E-96E5EA39D292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9A46-7B36-453C-8A6A-2B2026EFEB6B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02BB-1857-49B2-85C1-10013FD2CC35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5F66-41F1-4F39-991A-6725CC4C6799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6CC8-689F-411B-A931-E72336E6AC02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7930-F430-4AC0-860F-B8BEE2ABED65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5869F0-C66A-4C83-9CB3-8A061EF1933F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EF39-5EE1-49D8-ADCD-F7666E1A3C05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4CC24F-8209-405D-9318-6BA143C18B77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rgbClr val="FFFFFF"/>
                </a:solidFill>
              </a:defRPr>
            </a:lvl1pPr>
          </a:lstStyle>
          <a:p>
            <a:r>
              <a:rPr lang="nl-BE" dirty="0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37" y="-3214"/>
            <a:ext cx="2254685" cy="1077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sz="3600" dirty="0" smtClean="0"/>
              <a:t>Data van het </a:t>
            </a:r>
            <a:r>
              <a:rPr lang="nl-BE" sz="3600" dirty="0" err="1" smtClean="0"/>
              <a:t>Intermutualistisch</a:t>
            </a:r>
            <a:r>
              <a:rPr lang="nl-BE" sz="3600" dirty="0" smtClean="0"/>
              <a:t> </a:t>
            </a:r>
            <a:r>
              <a:rPr lang="nl-BE" sz="3600" dirty="0" smtClean="0"/>
              <a:t>Agentschap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Borstreconstructies van 2009 tot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BE" dirty="0"/>
          </a:p>
          <a:p>
            <a:endParaRPr lang="nl-BE" dirty="0" err="1" smtClean="0"/>
          </a:p>
        </p:txBody>
      </p:sp>
    </p:spTree>
    <p:extLst>
      <p:ext uri="{BB962C8B-B14F-4D97-AF65-F5344CB8AC3E}">
        <p14:creationId xmlns:p14="http://schemas.microsoft.com/office/powerpoint/2010/main" val="38796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In de </a:t>
            </a:r>
            <a:r>
              <a:rPr lang="fr-FR" sz="4400" dirty="0" err="1" smtClean="0"/>
              <a:t>kamers</a:t>
            </a:r>
            <a:r>
              <a:rPr lang="fr-FR" sz="4400" dirty="0" smtClean="0"/>
              <a:t> met </a:t>
            </a:r>
            <a:r>
              <a:rPr lang="fr-FR" sz="4400" dirty="0" err="1" smtClean="0"/>
              <a:t>ereloonsupplementen</a:t>
            </a:r>
            <a:r>
              <a:rPr lang="fr-FR" sz="4400" dirty="0" smtClean="0"/>
              <a:t>: 2433 </a:t>
            </a:r>
            <a:r>
              <a:rPr lang="fr-FR" sz="4400" dirty="0" err="1" smtClean="0"/>
              <a:t>ingrepen</a:t>
            </a:r>
            <a:r>
              <a:rPr lang="fr-FR" sz="4400" dirty="0" smtClean="0"/>
              <a:t> </a:t>
            </a:r>
            <a:r>
              <a:rPr lang="fr-FR" sz="4400" dirty="0"/>
              <a:t>K750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spcBef>
                <a:spcPct val="0"/>
              </a:spcBef>
              <a:buFontTx/>
              <a:buChar char="-"/>
            </a:pPr>
            <a:r>
              <a:rPr lang="fr-BE" altLang="fr-FR" sz="1800" dirty="0" smtClean="0"/>
              <a:t>De </a:t>
            </a:r>
            <a:r>
              <a:rPr lang="fr-BE" altLang="fr-FR" sz="1800" dirty="0" err="1" smtClean="0"/>
              <a:t>supplementen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aangerekend</a:t>
            </a:r>
            <a:r>
              <a:rPr lang="fr-BE" altLang="fr-FR" sz="1800" dirty="0" smtClean="0"/>
              <a:t> op de </a:t>
            </a:r>
            <a:r>
              <a:rPr lang="fr-BE" altLang="fr-FR" sz="1800" dirty="0" err="1" smtClean="0"/>
              <a:t>plastische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verstrekking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vormen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slechts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een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fractie</a:t>
            </a:r>
            <a:r>
              <a:rPr lang="fr-BE" altLang="fr-FR" sz="1800" dirty="0" smtClean="0"/>
              <a:t> van de </a:t>
            </a:r>
            <a:r>
              <a:rPr lang="fr-BE" altLang="fr-FR" sz="1800" dirty="0" err="1" smtClean="0"/>
              <a:t>aangerekende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supplementen</a:t>
            </a:r>
            <a:endParaRPr lang="fr-BE" altLang="fr-FR" sz="1800" dirty="0" smtClean="0"/>
          </a:p>
          <a:p>
            <a:pPr lvl="1">
              <a:spcBef>
                <a:spcPct val="0"/>
              </a:spcBef>
              <a:buFontTx/>
              <a:buChar char="-"/>
            </a:pPr>
            <a:r>
              <a:rPr lang="fr-BE" altLang="fr-FR" dirty="0" err="1" smtClean="0"/>
              <a:t>Voor</a:t>
            </a:r>
            <a:r>
              <a:rPr lang="fr-BE" altLang="fr-FR" dirty="0" smtClean="0"/>
              <a:t> de </a:t>
            </a:r>
            <a:r>
              <a:rPr lang="fr-BE" altLang="fr-FR" dirty="0"/>
              <a:t>K750 </a:t>
            </a:r>
            <a:r>
              <a:rPr lang="fr-BE" altLang="fr-FR" dirty="0" err="1" smtClean="0"/>
              <a:t>gevallen</a:t>
            </a:r>
            <a:r>
              <a:rPr lang="fr-BE" altLang="fr-FR" dirty="0" smtClean="0"/>
              <a:t>:</a:t>
            </a:r>
            <a:endParaRPr lang="fr-BE" altLang="fr-FR" dirty="0"/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</a:rPr>
              <a:t>5,555</a:t>
            </a:r>
            <a:r>
              <a:rPr lang="fr-BE" altLang="fr-FR" sz="1800" b="1" dirty="0" smtClean="0">
                <a:solidFill>
                  <a:srgbClr val="FF9933"/>
                </a:solidFill>
              </a:rPr>
              <a:t> </a:t>
            </a:r>
            <a:r>
              <a:rPr lang="fr-BE" altLang="fr-FR" sz="1800" dirty="0" err="1" smtClean="0"/>
              <a:t>miljoen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ereloonsupplementen</a:t>
            </a:r>
            <a:r>
              <a:rPr lang="fr-BE" altLang="fr-FR" sz="1800" dirty="0" smtClean="0"/>
              <a:t> van </a:t>
            </a:r>
            <a:r>
              <a:rPr lang="fr-BE" altLang="fr-FR" sz="1800" dirty="0" err="1" smtClean="0"/>
              <a:t>artsen</a:t>
            </a:r>
            <a:r>
              <a:rPr lang="fr-BE" altLang="fr-FR" sz="1800" dirty="0" smtClean="0"/>
              <a:t> </a:t>
            </a:r>
            <a:r>
              <a:rPr lang="fr-BE" altLang="fr-FR" sz="1800" dirty="0"/>
              <a:t>(K750)</a:t>
            </a:r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altLang="fr-FR" sz="1800" dirty="0" smtClean="0"/>
              <a:t>In </a:t>
            </a:r>
            <a:r>
              <a:rPr lang="fr-BE" altLang="fr-FR" sz="1800" dirty="0" err="1" smtClean="0"/>
              <a:t>totaal</a:t>
            </a:r>
            <a:r>
              <a:rPr lang="fr-BE" altLang="fr-FR" sz="1800" dirty="0" smtClean="0"/>
              <a:t> </a:t>
            </a:r>
            <a:r>
              <a:rPr lang="fr-BE" altLang="fr-FR" sz="1800" b="1" dirty="0">
                <a:solidFill>
                  <a:schemeClr val="bg2">
                    <a:lumMod val="75000"/>
                  </a:schemeClr>
                </a:solidFill>
              </a:rPr>
              <a:t>9,866</a:t>
            </a:r>
            <a:r>
              <a:rPr lang="fr-BE" altLang="fr-F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altLang="fr-FR" sz="1800" dirty="0" err="1" smtClean="0"/>
              <a:t>miljoen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supplementen</a:t>
            </a:r>
            <a:r>
              <a:rPr lang="fr-BE" altLang="fr-FR" sz="1800" dirty="0" smtClean="0"/>
              <a:t> op </a:t>
            </a:r>
            <a:r>
              <a:rPr lang="fr-BE" altLang="fr-FR" sz="1800" dirty="0" err="1" smtClean="0"/>
              <a:t>medische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verstrekkingen</a:t>
            </a:r>
            <a:r>
              <a:rPr lang="fr-BE" altLang="fr-FR" sz="1800" dirty="0" smtClean="0"/>
              <a:t> in </a:t>
            </a:r>
            <a:r>
              <a:rPr lang="fr-BE" altLang="fr-FR" sz="1800" dirty="0" err="1" smtClean="0"/>
              <a:t>relatie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tot</a:t>
            </a:r>
            <a:r>
              <a:rPr lang="fr-BE" altLang="fr-FR" sz="1800" dirty="0" smtClean="0"/>
              <a:t> de </a:t>
            </a:r>
            <a:r>
              <a:rPr lang="fr-BE" altLang="fr-FR" sz="1800" dirty="0" err="1" smtClean="0"/>
              <a:t>chirurgische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ingreep</a:t>
            </a:r>
            <a:r>
              <a:rPr lang="fr-BE" altLang="fr-FR" sz="1800" dirty="0" smtClean="0"/>
              <a:t> en </a:t>
            </a:r>
            <a:r>
              <a:rPr lang="fr-BE" altLang="fr-FR" sz="1800" dirty="0" err="1" smtClean="0"/>
              <a:t>gefactureerd</a:t>
            </a:r>
            <a:r>
              <a:rPr lang="fr-BE" altLang="fr-FR" sz="1800" dirty="0" smtClean="0"/>
              <a:t> de dag van de K750 </a:t>
            </a:r>
            <a:r>
              <a:rPr lang="fr-BE" altLang="fr-FR" sz="1800" dirty="0" err="1" smtClean="0"/>
              <a:t>reconstructie</a:t>
            </a:r>
            <a:endParaRPr lang="fr-BE" altLang="fr-FR" sz="1800" dirty="0"/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altLang="fr-FR" sz="1800" dirty="0" smtClean="0"/>
              <a:t>Niet </a:t>
            </a:r>
            <a:r>
              <a:rPr lang="fr-BE" altLang="fr-FR" sz="1800" dirty="0" err="1" smtClean="0"/>
              <a:t>vergoedbare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verstrekkingen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ten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belope</a:t>
            </a:r>
            <a:r>
              <a:rPr lang="fr-BE" altLang="fr-FR" sz="1800" dirty="0" smtClean="0"/>
              <a:t> van </a:t>
            </a:r>
            <a:r>
              <a:rPr lang="fr-BE" altLang="fr-FR" sz="1800" b="1" dirty="0">
                <a:solidFill>
                  <a:schemeClr val="bg2">
                    <a:lumMod val="75000"/>
                  </a:schemeClr>
                </a:solidFill>
              </a:rPr>
              <a:t>2,259</a:t>
            </a:r>
            <a:r>
              <a:rPr lang="fr-BE" altLang="fr-F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altLang="fr-FR" sz="1800" dirty="0" err="1" smtClean="0"/>
              <a:t>miljoen</a:t>
            </a:r>
            <a:r>
              <a:rPr lang="fr-BE" altLang="fr-FR" sz="1800" dirty="0" smtClean="0"/>
              <a:t> </a:t>
            </a:r>
            <a:r>
              <a:rPr lang="fr-BE" altLang="fr-FR" sz="1800" dirty="0"/>
              <a:t/>
            </a:r>
            <a:br>
              <a:rPr lang="fr-BE" altLang="fr-FR" sz="1800" dirty="0"/>
            </a:br>
            <a:endParaRPr lang="fr-BE" altLang="fr-FR" sz="1800" dirty="0"/>
          </a:p>
          <a:p>
            <a:pPr lvl="1">
              <a:spcBef>
                <a:spcPct val="0"/>
              </a:spcBef>
              <a:buFontTx/>
              <a:buChar char="-"/>
            </a:pPr>
            <a:r>
              <a:rPr lang="fr-BE" altLang="fr-FR" sz="1800" dirty="0" smtClean="0"/>
              <a:t>De </a:t>
            </a:r>
            <a:r>
              <a:rPr lang="fr-BE" altLang="fr-FR" sz="1800" dirty="0" err="1" smtClean="0"/>
              <a:t>supplementen</a:t>
            </a:r>
            <a:r>
              <a:rPr lang="fr-BE" altLang="fr-FR" sz="1800" dirty="0" smtClean="0"/>
              <a:t> op  de </a:t>
            </a:r>
            <a:r>
              <a:rPr lang="fr-BE" altLang="fr-FR" sz="1800" dirty="0" err="1" smtClean="0"/>
              <a:t>plastische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verstrekking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vertegenwoordigen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minder</a:t>
            </a:r>
            <a:r>
              <a:rPr lang="fr-BE" altLang="fr-FR" sz="1800" dirty="0" smtClean="0"/>
              <a:t> dan de </a:t>
            </a:r>
            <a:r>
              <a:rPr lang="fr-BE" altLang="fr-FR" sz="1800" dirty="0" err="1" smtClean="0"/>
              <a:t>helft</a:t>
            </a:r>
            <a:r>
              <a:rPr lang="fr-BE" altLang="fr-FR" sz="1800" dirty="0" smtClean="0"/>
              <a:t> van de </a:t>
            </a:r>
            <a:r>
              <a:rPr lang="fr-BE" altLang="fr-FR" sz="1800" dirty="0" err="1" smtClean="0"/>
              <a:t>door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artsen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geattesteerde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ereloonsupplementen</a:t>
            </a:r>
            <a:r>
              <a:rPr lang="fr-BE" altLang="fr-FR" sz="1800" dirty="0" smtClean="0"/>
              <a:t> op de dag van de </a:t>
            </a:r>
            <a:r>
              <a:rPr lang="fr-BE" altLang="fr-FR" sz="1800" dirty="0" err="1" smtClean="0"/>
              <a:t>ingreep</a:t>
            </a:r>
            <a:r>
              <a:rPr lang="fr-BE" altLang="fr-FR" sz="1800" dirty="0" smtClean="0"/>
              <a:t>  </a:t>
            </a:r>
            <a:r>
              <a:rPr lang="fr-BE" altLang="fr-FR" sz="1800" dirty="0"/>
              <a:t>(46% pour K750)</a:t>
            </a:r>
            <a:br>
              <a:rPr lang="fr-BE" altLang="fr-FR" sz="1800" dirty="0"/>
            </a:br>
            <a:endParaRPr lang="fr-BE" altLang="fr-FR" sz="1800" dirty="0"/>
          </a:p>
          <a:p>
            <a:pPr lvl="1">
              <a:spcBef>
                <a:spcPct val="0"/>
              </a:spcBef>
              <a:buFontTx/>
              <a:buChar char="-"/>
            </a:pPr>
            <a:r>
              <a:rPr lang="fr-BE" altLang="fr-FR" sz="1800" dirty="0" smtClean="0"/>
              <a:t>De </a:t>
            </a:r>
            <a:r>
              <a:rPr lang="fr-BE" altLang="fr-FR" sz="1800" dirty="0" err="1" smtClean="0"/>
              <a:t>supplementen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vertegenwoordigen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globaal</a:t>
            </a:r>
            <a:r>
              <a:rPr lang="fr-BE" altLang="fr-FR" sz="1800" dirty="0" smtClean="0"/>
              <a:t> 145</a:t>
            </a:r>
            <a:r>
              <a:rPr lang="fr-BE" altLang="fr-FR" sz="1800" dirty="0"/>
              <a:t>% </a:t>
            </a:r>
            <a:r>
              <a:rPr lang="fr-BE" altLang="fr-FR" sz="1800" dirty="0" smtClean="0"/>
              <a:t>van de </a:t>
            </a:r>
            <a:r>
              <a:rPr lang="fr-BE" altLang="fr-FR" sz="1800" dirty="0" err="1" smtClean="0"/>
              <a:t>aan</a:t>
            </a:r>
            <a:r>
              <a:rPr lang="fr-BE" altLang="fr-FR" sz="1800" dirty="0" smtClean="0"/>
              <a:t> de </a:t>
            </a:r>
            <a:r>
              <a:rPr lang="fr-BE" altLang="fr-FR" sz="1800" dirty="0" err="1" smtClean="0"/>
              <a:t>verplichte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ziekteverzekering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aangerekende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artsenhonoraria</a:t>
            </a:r>
            <a:r>
              <a:rPr lang="fr-BE" altLang="fr-FR" sz="1800" dirty="0" smtClean="0"/>
              <a:t> in K750 </a:t>
            </a:r>
            <a:r>
              <a:rPr lang="fr-BE" altLang="fr-FR" sz="1800" dirty="0" err="1" smtClean="0"/>
              <a:t>gevallen</a:t>
            </a:r>
            <a:r>
              <a:rPr lang="fr-BE" altLang="fr-FR" sz="1800" dirty="0" smtClean="0"/>
              <a:t>; </a:t>
            </a:r>
            <a:r>
              <a:rPr lang="fr-BE" altLang="fr-FR" sz="1800" dirty="0" err="1" smtClean="0"/>
              <a:t>deze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verhouding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is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nog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groter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voor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minder</a:t>
            </a:r>
            <a:r>
              <a:rPr lang="fr-BE" altLang="fr-FR" sz="1800" dirty="0" smtClean="0"/>
              <a:t> dure </a:t>
            </a:r>
            <a:r>
              <a:rPr lang="fr-BE" altLang="fr-FR" sz="1800" dirty="0" err="1" smtClean="0"/>
              <a:t>ingrepen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>
                <a:solidFill>
                  <a:schemeClr val="bg2">
                    <a:lumMod val="75000"/>
                  </a:schemeClr>
                </a:solidFill>
              </a:rPr>
              <a:t>voor</a:t>
            </a:r>
            <a:r>
              <a:rPr lang="fr-BE" altLang="fr-FR" sz="1800" dirty="0" smtClean="0">
                <a:solidFill>
                  <a:schemeClr val="bg2">
                    <a:lumMod val="75000"/>
                  </a:schemeClr>
                </a:solidFill>
              </a:rPr>
              <a:t>  de </a:t>
            </a:r>
            <a:r>
              <a:rPr lang="fr-BE" altLang="fr-FR" sz="1800" dirty="0" err="1" smtClean="0">
                <a:solidFill>
                  <a:schemeClr val="bg2">
                    <a:lumMod val="75000"/>
                  </a:schemeClr>
                </a:solidFill>
              </a:rPr>
              <a:t>verplichte</a:t>
            </a:r>
            <a:r>
              <a:rPr lang="fr-BE" altLang="fr-FR" sz="1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altLang="fr-FR" sz="1800" dirty="0" err="1" smtClean="0">
                <a:solidFill>
                  <a:schemeClr val="bg2">
                    <a:lumMod val="75000"/>
                  </a:schemeClr>
                </a:solidFill>
              </a:rPr>
              <a:t>ziekteverzekering</a:t>
            </a:r>
            <a:r>
              <a:rPr lang="fr-BE" altLang="fr-FR" sz="1800" dirty="0" smtClean="0">
                <a:solidFill>
                  <a:schemeClr val="bg2">
                    <a:lumMod val="75000"/>
                  </a:schemeClr>
                </a:solidFill>
              </a:rPr>
              <a:t> (ZIV)</a:t>
            </a:r>
            <a:endParaRPr lang="fr-BE" altLang="fr-FR" sz="18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spcBef>
                <a:spcPct val="0"/>
              </a:spcBef>
              <a:buFontTx/>
              <a:buChar char="-"/>
            </a:pPr>
            <a:endParaRPr lang="fr-BE" altLang="fr-FR" sz="1800" dirty="0"/>
          </a:p>
          <a:p>
            <a:pPr lvl="1">
              <a:spcBef>
                <a:spcPct val="0"/>
              </a:spcBef>
              <a:buFontTx/>
              <a:buChar char="-"/>
            </a:pPr>
            <a:r>
              <a:rPr lang="fr-BE" altLang="fr-FR" sz="1800" dirty="0" smtClean="0"/>
              <a:t>De </a:t>
            </a:r>
            <a:r>
              <a:rPr lang="fr-BE" altLang="fr-FR" sz="1800" dirty="0" err="1" smtClean="0"/>
              <a:t>aan</a:t>
            </a:r>
            <a:r>
              <a:rPr lang="fr-BE" altLang="fr-FR" sz="1800" dirty="0" smtClean="0"/>
              <a:t> de </a:t>
            </a:r>
            <a:r>
              <a:rPr lang="fr-BE" altLang="fr-FR" sz="1800" dirty="0" err="1" smtClean="0"/>
              <a:t>patiënten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aangerekende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bedragen</a:t>
            </a:r>
            <a:r>
              <a:rPr lang="fr-BE" altLang="fr-FR" sz="1800" dirty="0" smtClean="0"/>
              <a:t> op  de dag van de </a:t>
            </a:r>
            <a:r>
              <a:rPr lang="fr-BE" altLang="fr-FR" sz="1800" dirty="0" err="1" smtClean="0"/>
              <a:t>ingreep</a:t>
            </a:r>
            <a:r>
              <a:rPr lang="fr-BE" altLang="fr-FR" sz="1800" dirty="0" smtClean="0"/>
              <a:t> </a:t>
            </a:r>
            <a:r>
              <a:rPr lang="fr-BE" altLang="fr-FR" sz="1800" dirty="0" err="1" smtClean="0"/>
              <a:t>vertegenwoordigen</a:t>
            </a:r>
            <a:endParaRPr lang="fr-BE" altLang="fr-FR" sz="1800" dirty="0"/>
          </a:p>
          <a:p>
            <a:pPr lvl="2">
              <a:spcBef>
                <a:spcPct val="0"/>
              </a:spcBef>
              <a:buFontTx/>
              <a:buChar char="-"/>
            </a:pP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12 </a:t>
            </a:r>
            <a:r>
              <a:rPr lang="fr-BE" altLang="fr-FR" b="1" dirty="0" err="1" smtClean="0">
                <a:solidFill>
                  <a:schemeClr val="bg2">
                    <a:lumMod val="75000"/>
                  </a:schemeClr>
                </a:solidFill>
              </a:rPr>
              <a:t>miljoen</a:t>
            </a:r>
            <a:endParaRPr lang="fr-BE" altLang="fr-FR" b="1" dirty="0">
              <a:solidFill>
                <a:schemeClr val="bg2">
                  <a:lumMod val="75000"/>
                </a:schemeClr>
              </a:solidFill>
            </a:endParaRP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fr-BE" altLang="fr-FR" dirty="0" err="1" smtClean="0"/>
              <a:t>tegenover</a:t>
            </a:r>
            <a:r>
              <a:rPr lang="fr-BE" altLang="fr-FR" dirty="0" smtClean="0"/>
              <a:t> </a:t>
            </a: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6,797</a:t>
            </a:r>
            <a:r>
              <a:rPr lang="fr-BE" altLang="fr-FR" b="1" dirty="0">
                <a:solidFill>
                  <a:srgbClr val="FF9933"/>
                </a:solidFill>
              </a:rPr>
              <a:t> </a:t>
            </a:r>
            <a:r>
              <a:rPr lang="fr-BE" altLang="fr-FR" dirty="0" err="1" smtClean="0"/>
              <a:t>miljoen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aangerekend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aan</a:t>
            </a:r>
            <a:r>
              <a:rPr lang="fr-BE" altLang="fr-FR" dirty="0" smtClean="0"/>
              <a:t> de ZIV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E9FA-A9CD-4BFC-A815-1D5C4B70AA55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3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Ereloonsupplementen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BE" sz="2000" dirty="0" err="1" smtClean="0"/>
              <a:t>Totaal</a:t>
            </a:r>
            <a:r>
              <a:rPr lang="fr-BE" sz="2000" dirty="0" smtClean="0"/>
              <a:t> van de </a:t>
            </a:r>
            <a:r>
              <a:rPr lang="fr-BE" sz="2000" dirty="0" err="1" smtClean="0"/>
              <a:t>aangerekende</a:t>
            </a:r>
            <a:r>
              <a:rPr lang="fr-BE" sz="2000" dirty="0" smtClean="0"/>
              <a:t> </a:t>
            </a:r>
            <a:r>
              <a:rPr lang="fr-BE" sz="2000" dirty="0" err="1" smtClean="0"/>
              <a:t>bedragen</a:t>
            </a:r>
            <a:r>
              <a:rPr lang="fr-BE" sz="2000" dirty="0" smtClean="0"/>
              <a:t> </a:t>
            </a:r>
            <a:r>
              <a:rPr lang="fr-BE" sz="2000" dirty="0" err="1" smtClean="0"/>
              <a:t>voor</a:t>
            </a:r>
            <a:r>
              <a:rPr lang="fr-BE" sz="2000" dirty="0" smtClean="0"/>
              <a:t> de </a:t>
            </a:r>
            <a:r>
              <a:rPr lang="fr-BE" sz="2000" dirty="0" err="1" smtClean="0"/>
              <a:t>ingrepen</a:t>
            </a:r>
            <a:r>
              <a:rPr lang="fr-BE" sz="2000" dirty="0" smtClean="0"/>
              <a:t> </a:t>
            </a:r>
            <a:r>
              <a:rPr lang="fr-BE" sz="2000" dirty="0" err="1" smtClean="0"/>
              <a:t>uitgevoerd</a:t>
            </a:r>
            <a:r>
              <a:rPr lang="fr-BE" sz="2000" dirty="0" smtClean="0"/>
              <a:t> </a:t>
            </a:r>
            <a:r>
              <a:rPr lang="fr-BE" sz="2000" dirty="0" err="1" smtClean="0"/>
              <a:t>tussen</a:t>
            </a:r>
            <a:r>
              <a:rPr lang="fr-BE" sz="2000" dirty="0" smtClean="0"/>
              <a:t> 2009 en 2013 in </a:t>
            </a:r>
            <a:r>
              <a:rPr lang="fr-BE" sz="2000" dirty="0" err="1" smtClean="0"/>
              <a:t>kamers</a:t>
            </a:r>
            <a:r>
              <a:rPr lang="fr-BE" sz="2000" dirty="0" smtClean="0"/>
              <a:t>  </a:t>
            </a:r>
            <a:r>
              <a:rPr lang="fr-BE" sz="2000" u="sng" dirty="0" smtClean="0"/>
              <a:t>MET SUPPLEMENTEN</a:t>
            </a:r>
            <a:r>
              <a:rPr lang="fr-BE" sz="2000" dirty="0" smtClean="0"/>
              <a:t> op de dag van de </a:t>
            </a:r>
            <a:r>
              <a:rPr lang="fr-BE" sz="2000" dirty="0" err="1" smtClean="0"/>
              <a:t>reconstructie</a:t>
            </a:r>
            <a:endParaRPr lang="fr-BE" sz="2000" u="sng" dirty="0" smtClean="0"/>
          </a:p>
          <a:p>
            <a:pPr algn="ctr"/>
            <a:endParaRPr lang="fr-BE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6C43-4B91-412F-B2F2-C51BADF2CB87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7279" y="5869094"/>
            <a:ext cx="761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*De </a:t>
            </a:r>
            <a:r>
              <a:rPr lang="fr-FR" dirty="0" err="1" smtClean="0"/>
              <a:t>kamersupplementen</a:t>
            </a:r>
            <a:r>
              <a:rPr lang="fr-FR" dirty="0" smtClean="0"/>
              <a:t> </a:t>
            </a:r>
            <a:r>
              <a:rPr lang="fr-FR" dirty="0" err="1" smtClean="0"/>
              <a:t>worden</a:t>
            </a:r>
            <a:r>
              <a:rPr lang="fr-FR" dirty="0" smtClean="0"/>
              <a:t> niet </a:t>
            </a:r>
            <a:r>
              <a:rPr lang="fr-FR" dirty="0" err="1" smtClean="0"/>
              <a:t>verrekend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71" y="2562044"/>
            <a:ext cx="10542857" cy="31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4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In de </a:t>
            </a:r>
            <a:r>
              <a:rPr lang="fr-BE" dirty="0" err="1" smtClean="0"/>
              <a:t>kamers</a:t>
            </a:r>
            <a:r>
              <a:rPr lang="fr-BE" dirty="0" smtClean="0"/>
              <a:t> ZONDER </a:t>
            </a:r>
            <a:r>
              <a:rPr lang="fr-BE" dirty="0" err="1" smtClean="0"/>
              <a:t>supplementen</a:t>
            </a:r>
            <a:r>
              <a:rPr lang="fr-BE" dirty="0" smtClean="0"/>
              <a:t> 1595 </a:t>
            </a:r>
            <a:r>
              <a:rPr lang="fr-BE" dirty="0" err="1" smtClean="0"/>
              <a:t>ingrepen</a:t>
            </a:r>
            <a:r>
              <a:rPr lang="fr-BE" dirty="0" smtClean="0"/>
              <a:t> K750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lvl="1" indent="-285750">
              <a:buFontTx/>
              <a:buChar char="-"/>
              <a:defRPr/>
            </a:pPr>
            <a:r>
              <a:rPr lang="fr-BE" altLang="fr-FR" sz="1800" dirty="0" err="1" smtClean="0">
                <a:latin typeface="Arial" charset="0"/>
              </a:rPr>
              <a:t>Geen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supplementen</a:t>
            </a:r>
            <a:r>
              <a:rPr lang="fr-BE" altLang="fr-FR" sz="1800" dirty="0" smtClean="0">
                <a:latin typeface="Arial" charset="0"/>
              </a:rPr>
              <a:t> maar niet </a:t>
            </a:r>
            <a:r>
              <a:rPr lang="fr-BE" altLang="fr-FR" sz="1800" dirty="0" err="1" smtClean="0">
                <a:latin typeface="Arial" charset="0"/>
              </a:rPr>
              <a:t>terugbetaalde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verstrekkingen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>
                <a:latin typeface="Arial" charset="0"/>
              </a:rPr>
              <a:t>:  </a:t>
            </a:r>
            <a:r>
              <a:rPr lang="fr-BE" altLang="fr-FR" sz="18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2,706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miljoen</a:t>
            </a:r>
            <a:r>
              <a:rPr lang="fr-BE" altLang="fr-FR" sz="1800" b="1" dirty="0" smtClean="0">
                <a:solidFill>
                  <a:srgbClr val="FF9933"/>
                </a:solidFill>
                <a:latin typeface="Arial" charset="0"/>
              </a:rPr>
              <a:t> </a:t>
            </a:r>
            <a:endParaRPr lang="fr-BE" altLang="fr-FR" sz="1800" b="1" dirty="0">
              <a:solidFill>
                <a:srgbClr val="FF9933"/>
              </a:solidFill>
              <a:latin typeface="Arial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fr-BE" altLang="fr-FR" sz="1800" dirty="0" smtClean="0">
                <a:latin typeface="Arial" charset="0"/>
              </a:rPr>
              <a:t>Of 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60</a:t>
            </a:r>
            <a:r>
              <a:rPr lang="fr-BE" altLang="fr-FR" sz="18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% 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van het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bedrag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van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honoraria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geattesteerd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aan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de ZIV</a:t>
            </a:r>
            <a:endParaRPr lang="fr-BE" altLang="fr-FR" sz="1800" b="1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  <a:p>
            <a:pPr marL="0" lvl="1">
              <a:defRPr/>
            </a:pPr>
            <a:endParaRPr lang="fr-BE" altLang="fr-FR" sz="1800" dirty="0">
              <a:latin typeface="Arial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fr-BE" altLang="fr-FR" sz="1800" dirty="0" err="1" smtClean="0">
                <a:latin typeface="Arial" charset="0"/>
              </a:rPr>
              <a:t>Deze</a:t>
            </a:r>
            <a:r>
              <a:rPr lang="fr-BE" altLang="fr-FR" sz="1800" dirty="0" smtClean="0">
                <a:latin typeface="Arial" charset="0"/>
              </a:rPr>
              <a:t> niet </a:t>
            </a:r>
            <a:r>
              <a:rPr lang="fr-BE" altLang="fr-FR" sz="1800" dirty="0" err="1" smtClean="0">
                <a:latin typeface="Arial" charset="0"/>
              </a:rPr>
              <a:t>terugbetaalde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verstrekkingen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zijn</a:t>
            </a:r>
            <a:r>
              <a:rPr lang="fr-BE" altLang="fr-FR" sz="1800" dirty="0" smtClean="0">
                <a:latin typeface="Arial" charset="0"/>
              </a:rPr>
              <a:t> het </a:t>
            </a:r>
            <a:r>
              <a:rPr lang="fr-BE" altLang="fr-FR" sz="1800" dirty="0" err="1" smtClean="0">
                <a:latin typeface="Arial" charset="0"/>
              </a:rPr>
              <a:t>omvangrijkst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voor</a:t>
            </a:r>
            <a:r>
              <a:rPr lang="fr-BE" altLang="fr-FR" sz="1800" dirty="0" smtClean="0">
                <a:latin typeface="Arial" charset="0"/>
              </a:rPr>
              <a:t> K750</a:t>
            </a:r>
            <a:endParaRPr lang="fr-BE" altLang="fr-FR" sz="1800" dirty="0">
              <a:latin typeface="Arial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fr-BE" altLang="fr-FR" sz="1800" dirty="0" smtClean="0">
                <a:latin typeface="Arial" charset="0"/>
              </a:rPr>
              <a:t>In </a:t>
            </a:r>
            <a:r>
              <a:rPr lang="fr-BE" altLang="fr-FR" sz="1800" dirty="0" err="1" smtClean="0">
                <a:latin typeface="Arial" charset="0"/>
              </a:rPr>
              <a:t>kamers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zonder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ereloonsupplementen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wordt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gemiddeld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1,8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keer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het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bedrag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aan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niet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terugbetaalde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verstrekkingen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geattesteerd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als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het volume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voor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diezelfde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verstrekkingen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geattesteerd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in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een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kamer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met 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ereloonsupplementen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(</a:t>
            </a:r>
            <a:r>
              <a:rPr lang="fr-BE" altLang="fr-FR" sz="1800" b="1" dirty="0" err="1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voor</a:t>
            </a:r>
            <a:r>
              <a:rPr lang="fr-BE" altLang="fr-FR" sz="1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BE" altLang="fr-FR" sz="18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K750)</a:t>
            </a:r>
          </a:p>
          <a:p>
            <a:pPr marL="0" lvl="1">
              <a:defRPr/>
            </a:pPr>
            <a:endParaRPr lang="fr-BE" altLang="fr-FR" sz="1800" dirty="0">
              <a:latin typeface="Arial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fr-BE" altLang="fr-FR" sz="1800" dirty="0" err="1" smtClean="0">
                <a:latin typeface="Arial" charset="0"/>
              </a:rPr>
              <a:t>Bij</a:t>
            </a:r>
            <a:r>
              <a:rPr lang="fr-BE" altLang="fr-FR" sz="1800" dirty="0" smtClean="0">
                <a:latin typeface="Arial" charset="0"/>
              </a:rPr>
              <a:t> de </a:t>
            </a:r>
            <a:r>
              <a:rPr lang="fr-BE" altLang="fr-FR" sz="1800" dirty="0" err="1" smtClean="0">
                <a:latin typeface="Arial" charset="0"/>
              </a:rPr>
              <a:t>reconstructies</a:t>
            </a:r>
            <a:r>
              <a:rPr lang="fr-BE" altLang="fr-FR" sz="1800" dirty="0" smtClean="0">
                <a:latin typeface="Arial" charset="0"/>
              </a:rPr>
              <a:t> met </a:t>
            </a:r>
            <a:r>
              <a:rPr lang="fr-BE" altLang="fr-FR" sz="1800" dirty="0" err="1" smtClean="0">
                <a:latin typeface="Arial" charset="0"/>
              </a:rPr>
              <a:t>implantaat</a:t>
            </a:r>
            <a:r>
              <a:rPr lang="fr-BE" altLang="fr-FR" sz="1800" dirty="0" smtClean="0">
                <a:latin typeface="Arial" charset="0"/>
              </a:rPr>
              <a:t>, </a:t>
            </a:r>
            <a:r>
              <a:rPr lang="fr-BE" altLang="fr-FR" sz="1800" dirty="0" err="1" smtClean="0">
                <a:latin typeface="Arial" charset="0"/>
              </a:rPr>
              <a:t>vertegenwoordigen</a:t>
            </a:r>
            <a:r>
              <a:rPr lang="fr-BE" altLang="fr-FR" sz="1800" dirty="0" smtClean="0">
                <a:latin typeface="Arial" charset="0"/>
              </a:rPr>
              <a:t> die </a:t>
            </a:r>
            <a:r>
              <a:rPr lang="fr-BE" altLang="fr-FR" sz="1800" dirty="0" err="1" smtClean="0">
                <a:latin typeface="Arial" charset="0"/>
              </a:rPr>
              <a:t>verstrekkingen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slechts</a:t>
            </a:r>
            <a:r>
              <a:rPr lang="fr-BE" altLang="fr-FR" sz="1800" dirty="0" smtClean="0">
                <a:latin typeface="Arial" charset="0"/>
              </a:rPr>
              <a:t> 12% </a:t>
            </a:r>
            <a:r>
              <a:rPr lang="fr-BE" altLang="fr-FR" sz="1800" dirty="0" err="1" smtClean="0">
                <a:latin typeface="Arial" charset="0"/>
              </a:rPr>
              <a:t>tot</a:t>
            </a:r>
            <a:r>
              <a:rPr lang="fr-BE" altLang="fr-FR" sz="1800" dirty="0" smtClean="0">
                <a:latin typeface="Arial" charset="0"/>
              </a:rPr>
              <a:t> 29% van het ZIV-</a:t>
            </a:r>
            <a:r>
              <a:rPr lang="fr-BE" altLang="fr-FR" sz="1800" dirty="0" err="1" smtClean="0">
                <a:latin typeface="Arial" charset="0"/>
              </a:rPr>
              <a:t>bedrag</a:t>
            </a:r>
            <a:endParaRPr lang="fr-BE" altLang="fr-FR" sz="1800" dirty="0">
              <a:latin typeface="Arial" charset="0"/>
            </a:endParaRPr>
          </a:p>
          <a:p>
            <a:pPr marL="285750" lvl="1" indent="-285750">
              <a:buFontTx/>
              <a:buChar char="-"/>
              <a:defRPr/>
            </a:pPr>
            <a:endParaRPr lang="fr-BE" altLang="fr-FR" sz="1800" dirty="0">
              <a:latin typeface="Arial" charset="0"/>
            </a:endParaRPr>
          </a:p>
          <a:p>
            <a:pPr marL="0" lvl="1">
              <a:defRPr/>
            </a:pPr>
            <a:r>
              <a:rPr lang="fr-BE" altLang="fr-FR" sz="1800" b="1" dirty="0">
                <a:latin typeface="Arial" charset="0"/>
                <a:sym typeface="Symbol"/>
              </a:rPr>
              <a:t> </a:t>
            </a:r>
            <a:r>
              <a:rPr lang="fr-BE" altLang="fr-FR" sz="1800" b="1" dirty="0" err="1" smtClean="0">
                <a:latin typeface="Arial" charset="0"/>
                <a:sym typeface="Symbol"/>
              </a:rPr>
              <a:t>Personen</a:t>
            </a:r>
            <a:r>
              <a:rPr lang="fr-BE" altLang="fr-FR" sz="1800" b="1" dirty="0" smtClean="0">
                <a:latin typeface="Arial" charset="0"/>
                <a:sym typeface="Symbol"/>
              </a:rPr>
              <a:t> </a:t>
            </a:r>
            <a:r>
              <a:rPr lang="fr-BE" altLang="fr-FR" sz="1800" b="1" dirty="0" err="1" smtClean="0">
                <a:latin typeface="Arial" charset="0"/>
                <a:sym typeface="Symbol"/>
              </a:rPr>
              <a:t>verblijvend</a:t>
            </a:r>
            <a:r>
              <a:rPr lang="fr-BE" altLang="fr-FR" sz="1800" b="1" dirty="0" smtClean="0">
                <a:latin typeface="Arial" charset="0"/>
                <a:sym typeface="Symbol"/>
              </a:rPr>
              <a:t> in </a:t>
            </a:r>
            <a:r>
              <a:rPr lang="fr-BE" altLang="fr-FR" sz="1800" b="1" dirty="0" err="1" smtClean="0">
                <a:latin typeface="Arial" charset="0"/>
                <a:sym typeface="Symbol"/>
              </a:rPr>
              <a:t>kamer</a:t>
            </a:r>
            <a:r>
              <a:rPr lang="fr-BE" altLang="fr-FR" sz="1800" b="1" dirty="0" smtClean="0">
                <a:latin typeface="Arial" charset="0"/>
                <a:sym typeface="Symbol"/>
              </a:rPr>
              <a:t> </a:t>
            </a:r>
            <a:r>
              <a:rPr lang="fr-BE" altLang="fr-FR" sz="1800" b="1" dirty="0" err="1" smtClean="0">
                <a:latin typeface="Arial" charset="0"/>
                <a:sym typeface="Symbol"/>
              </a:rPr>
              <a:t>zonder</a:t>
            </a:r>
            <a:r>
              <a:rPr lang="fr-BE" altLang="fr-FR" sz="1800" b="1" dirty="0" smtClean="0">
                <a:latin typeface="Arial" charset="0"/>
                <a:sym typeface="Symbol"/>
              </a:rPr>
              <a:t> </a:t>
            </a:r>
            <a:r>
              <a:rPr lang="fr-BE" altLang="fr-FR" sz="1800" b="1" dirty="0" err="1" smtClean="0">
                <a:latin typeface="Arial" charset="0"/>
                <a:sym typeface="Symbol"/>
              </a:rPr>
              <a:t>supplementen</a:t>
            </a:r>
            <a:r>
              <a:rPr lang="fr-BE" altLang="fr-FR" sz="1800" b="1" dirty="0" smtClean="0">
                <a:latin typeface="Arial" charset="0"/>
                <a:sym typeface="Symbol"/>
              </a:rPr>
              <a:t> </a:t>
            </a:r>
            <a:r>
              <a:rPr lang="fr-BE" altLang="fr-FR" sz="1800" b="1" dirty="0" err="1" smtClean="0">
                <a:latin typeface="Arial" charset="0"/>
                <a:sym typeface="Symbol"/>
              </a:rPr>
              <a:t>worden</a:t>
            </a:r>
            <a:r>
              <a:rPr lang="fr-BE" altLang="fr-FR" sz="1800" b="1" dirty="0" smtClean="0">
                <a:latin typeface="Arial" charset="0"/>
                <a:sym typeface="Symbol"/>
              </a:rPr>
              <a:t> </a:t>
            </a:r>
            <a:r>
              <a:rPr lang="fr-BE" altLang="fr-FR" sz="1800" b="1" dirty="0" err="1" smtClean="0">
                <a:latin typeface="Arial" charset="0"/>
                <a:sym typeface="Symbol"/>
              </a:rPr>
              <a:t>frequenter</a:t>
            </a:r>
            <a:r>
              <a:rPr lang="fr-BE" altLang="fr-FR" sz="1800" b="1" dirty="0" smtClean="0">
                <a:latin typeface="Arial" charset="0"/>
                <a:sym typeface="Symbol"/>
              </a:rPr>
              <a:t> </a:t>
            </a:r>
            <a:r>
              <a:rPr lang="fr-BE" altLang="fr-FR" sz="1800" b="1" dirty="0" err="1" smtClean="0">
                <a:latin typeface="Arial" charset="0"/>
                <a:sym typeface="Symbol"/>
              </a:rPr>
              <a:t>geconfronteerd</a:t>
            </a:r>
            <a:r>
              <a:rPr lang="fr-BE" altLang="fr-FR" sz="1800" b="1" dirty="0" smtClean="0">
                <a:latin typeface="Arial" charset="0"/>
                <a:sym typeface="Symbol"/>
              </a:rPr>
              <a:t> met niet </a:t>
            </a:r>
            <a:r>
              <a:rPr lang="fr-BE" altLang="fr-FR" sz="1800" b="1" dirty="0" err="1" smtClean="0">
                <a:latin typeface="Arial" charset="0"/>
                <a:sym typeface="Symbol"/>
              </a:rPr>
              <a:t>terugbetaalde</a:t>
            </a:r>
            <a:r>
              <a:rPr lang="fr-BE" altLang="fr-FR" sz="1800" b="1" dirty="0" smtClean="0">
                <a:latin typeface="Arial" charset="0"/>
                <a:sym typeface="Symbol"/>
              </a:rPr>
              <a:t> </a:t>
            </a:r>
            <a:r>
              <a:rPr lang="fr-BE" altLang="fr-FR" sz="1800" b="1" dirty="0" err="1" smtClean="0">
                <a:latin typeface="Arial" charset="0"/>
                <a:sym typeface="Symbol"/>
              </a:rPr>
              <a:t>verstrekkingen</a:t>
            </a:r>
            <a:endParaRPr lang="fr-BE" altLang="fr-FR" sz="1800" b="1" dirty="0">
              <a:latin typeface="Arial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fr-BE" altLang="fr-FR" sz="1800" dirty="0" smtClean="0">
                <a:latin typeface="Arial" charset="0"/>
              </a:rPr>
              <a:t>Wat </a:t>
            </a:r>
            <a:r>
              <a:rPr lang="fr-BE" altLang="fr-FR" sz="1800" dirty="0" err="1" smtClean="0">
                <a:latin typeface="Arial" charset="0"/>
              </a:rPr>
              <a:t>houden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deze</a:t>
            </a:r>
            <a:r>
              <a:rPr lang="fr-BE" altLang="fr-FR" sz="1800" dirty="0" smtClean="0">
                <a:latin typeface="Arial" charset="0"/>
              </a:rPr>
              <a:t> niet </a:t>
            </a:r>
            <a:r>
              <a:rPr lang="fr-BE" altLang="fr-FR" sz="1800" dirty="0" err="1" smtClean="0">
                <a:latin typeface="Arial" charset="0"/>
              </a:rPr>
              <a:t>door</a:t>
            </a:r>
            <a:r>
              <a:rPr lang="fr-BE" altLang="fr-FR" sz="1800" dirty="0" smtClean="0">
                <a:latin typeface="Arial" charset="0"/>
              </a:rPr>
              <a:t> de </a:t>
            </a:r>
            <a:r>
              <a:rPr lang="fr-BE" altLang="fr-FR" sz="1800" dirty="0" err="1" smtClean="0">
                <a:latin typeface="Arial" charset="0"/>
              </a:rPr>
              <a:t>verplichte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verzekering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vergoede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therapieën</a:t>
            </a:r>
            <a:r>
              <a:rPr lang="fr-BE" altLang="fr-FR" sz="1800" dirty="0" smtClean="0">
                <a:latin typeface="Arial" charset="0"/>
              </a:rPr>
              <a:t> in? </a:t>
            </a:r>
            <a:r>
              <a:rPr lang="fr-BE" altLang="fr-FR" sz="1800" dirty="0" err="1" smtClean="0">
                <a:latin typeface="Arial" charset="0"/>
              </a:rPr>
              <a:t>Welke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ingrepen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betreft</a:t>
            </a:r>
            <a:r>
              <a:rPr lang="fr-BE" altLang="fr-FR" sz="1800" dirty="0" smtClean="0">
                <a:latin typeface="Arial" charset="0"/>
              </a:rPr>
              <a:t> het? </a:t>
            </a:r>
            <a:r>
              <a:rPr lang="fr-BE" altLang="fr-FR" sz="1800" dirty="0" err="1" smtClean="0">
                <a:latin typeface="Arial" charset="0"/>
              </a:rPr>
              <a:t>Puur</a:t>
            </a:r>
            <a:r>
              <a:rPr lang="fr-BE" altLang="fr-FR" sz="1800" dirty="0" smtClean="0">
                <a:latin typeface="Arial" charset="0"/>
              </a:rPr>
              <a:t>  </a:t>
            </a:r>
            <a:r>
              <a:rPr lang="fr-BE" altLang="fr-FR" sz="1800" dirty="0" err="1" smtClean="0">
                <a:latin typeface="Arial" charset="0"/>
              </a:rPr>
              <a:t>esthetisch</a:t>
            </a:r>
            <a:r>
              <a:rPr lang="fr-BE" altLang="fr-FR" sz="1800" dirty="0" smtClean="0">
                <a:latin typeface="Arial" charset="0"/>
              </a:rPr>
              <a:t> of niet </a:t>
            </a:r>
            <a:r>
              <a:rPr lang="fr-BE" altLang="fr-FR" sz="1800" dirty="0" err="1" smtClean="0">
                <a:latin typeface="Arial" charset="0"/>
              </a:rPr>
              <a:t>beschreven</a:t>
            </a:r>
            <a:r>
              <a:rPr lang="fr-BE" altLang="fr-FR" sz="1800" dirty="0" smtClean="0">
                <a:latin typeface="Arial" charset="0"/>
              </a:rPr>
              <a:t> in de </a:t>
            </a:r>
            <a:r>
              <a:rPr lang="fr-BE" altLang="fr-FR" sz="1800" dirty="0" err="1" smtClean="0">
                <a:latin typeface="Arial" charset="0"/>
              </a:rPr>
              <a:t>nomenclatuur</a:t>
            </a:r>
            <a:r>
              <a:rPr lang="fr-BE" altLang="fr-FR" sz="1800" dirty="0" smtClean="0">
                <a:latin typeface="Arial" charset="0"/>
              </a:rPr>
              <a:t> ? </a:t>
            </a:r>
            <a:endParaRPr lang="fr-BE" altLang="fr-FR" sz="1800" dirty="0">
              <a:latin typeface="Arial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fr-BE" altLang="fr-FR" sz="1800" dirty="0" err="1" smtClean="0">
                <a:latin typeface="Arial" charset="0"/>
              </a:rPr>
              <a:t>Waarom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zijn</a:t>
            </a:r>
            <a:r>
              <a:rPr lang="fr-BE" altLang="fr-FR" sz="1800" dirty="0" smtClean="0">
                <a:latin typeface="Arial" charset="0"/>
              </a:rPr>
              <a:t> de </a:t>
            </a:r>
            <a:r>
              <a:rPr lang="fr-BE" altLang="fr-FR" sz="1800" dirty="0" err="1" smtClean="0">
                <a:latin typeface="Arial" charset="0"/>
              </a:rPr>
              <a:t>gefactureerde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bedragen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hoger</a:t>
            </a:r>
            <a:r>
              <a:rPr lang="fr-BE" altLang="fr-FR" sz="1800" dirty="0" smtClean="0">
                <a:latin typeface="Arial" charset="0"/>
              </a:rPr>
              <a:t> of </a:t>
            </a:r>
            <a:r>
              <a:rPr lang="fr-BE" altLang="fr-FR" sz="1800" dirty="0" err="1" smtClean="0">
                <a:latin typeface="Arial" charset="0"/>
              </a:rPr>
              <a:t>komen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ze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frequenter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voor</a:t>
            </a:r>
            <a:r>
              <a:rPr lang="fr-BE" altLang="fr-FR" sz="1800" dirty="0" smtClean="0">
                <a:latin typeface="Arial" charset="0"/>
              </a:rPr>
              <a:t> in </a:t>
            </a:r>
            <a:r>
              <a:rPr lang="fr-BE" altLang="fr-FR" sz="1800" dirty="0" err="1" smtClean="0">
                <a:latin typeface="Arial" charset="0"/>
              </a:rPr>
              <a:t>kamers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zonder</a:t>
            </a:r>
            <a:r>
              <a:rPr lang="fr-BE" altLang="fr-FR" sz="1800" dirty="0" smtClean="0">
                <a:latin typeface="Arial" charset="0"/>
              </a:rPr>
              <a:t> </a:t>
            </a:r>
            <a:r>
              <a:rPr lang="fr-BE" altLang="fr-FR" sz="1800" dirty="0" err="1" smtClean="0">
                <a:latin typeface="Arial" charset="0"/>
              </a:rPr>
              <a:t>supplementen</a:t>
            </a:r>
            <a:r>
              <a:rPr lang="fr-BE" altLang="fr-FR" sz="1800" dirty="0" smtClean="0">
                <a:latin typeface="Arial" charset="0"/>
              </a:rPr>
              <a:t> (</a:t>
            </a:r>
            <a:r>
              <a:rPr lang="fr-BE" altLang="fr-FR" sz="1800" dirty="0" err="1" smtClean="0">
                <a:latin typeface="Arial" charset="0"/>
              </a:rPr>
              <a:t>gemiddeld</a:t>
            </a:r>
            <a:r>
              <a:rPr lang="fr-BE" altLang="fr-FR" sz="1800" dirty="0" smtClean="0">
                <a:latin typeface="Arial" charset="0"/>
              </a:rPr>
              <a:t> 1697 euro per </a:t>
            </a:r>
            <a:r>
              <a:rPr lang="fr-BE" altLang="fr-FR" sz="1800" dirty="0" err="1" smtClean="0">
                <a:latin typeface="Arial" charset="0"/>
              </a:rPr>
              <a:t>ingreep</a:t>
            </a:r>
            <a:r>
              <a:rPr lang="fr-BE" altLang="fr-FR" sz="1800" dirty="0" smtClean="0">
                <a:latin typeface="Arial" charset="0"/>
              </a:rPr>
              <a:t> versus </a:t>
            </a:r>
            <a:r>
              <a:rPr lang="fr-BE" altLang="fr-FR" sz="1800" dirty="0">
                <a:latin typeface="Arial" charset="0"/>
              </a:rPr>
              <a:t>928 </a:t>
            </a:r>
            <a:r>
              <a:rPr lang="fr-BE" altLang="fr-FR" sz="1800" dirty="0" smtClean="0">
                <a:latin typeface="Arial" charset="0"/>
              </a:rPr>
              <a:t>euro in </a:t>
            </a:r>
            <a:r>
              <a:rPr lang="fr-BE" altLang="fr-FR" sz="1800" dirty="0" err="1" smtClean="0">
                <a:latin typeface="Arial" charset="0"/>
              </a:rPr>
              <a:t>kamers</a:t>
            </a:r>
            <a:r>
              <a:rPr lang="fr-BE" altLang="fr-FR" sz="1800" dirty="0" smtClean="0">
                <a:latin typeface="Arial" charset="0"/>
              </a:rPr>
              <a:t> met </a:t>
            </a:r>
            <a:r>
              <a:rPr lang="fr-BE" altLang="fr-FR" sz="1800" dirty="0" err="1" smtClean="0">
                <a:latin typeface="Arial" charset="0"/>
              </a:rPr>
              <a:t>supplementen</a:t>
            </a:r>
            <a:r>
              <a:rPr lang="fr-BE" altLang="fr-FR" sz="1800" dirty="0" smtClean="0">
                <a:latin typeface="Arial" charset="0"/>
              </a:rPr>
              <a:t>) </a:t>
            </a:r>
            <a:r>
              <a:rPr lang="fr-BE" altLang="fr-FR" sz="1800" dirty="0">
                <a:latin typeface="Arial" charset="0"/>
              </a:rPr>
              <a:t>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5424-F7AA-4414-8BA9-A95AAB4EA548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5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In de kamers zonder supplementen: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alle </a:t>
            </a:r>
            <a:r>
              <a:rPr lang="nl-BE" dirty="0" smtClean="0"/>
              <a:t>technieken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BE" dirty="0" err="1" smtClean="0"/>
              <a:t>Totaal</a:t>
            </a:r>
            <a:r>
              <a:rPr lang="fr-BE" dirty="0" smtClean="0"/>
              <a:t> van de </a:t>
            </a:r>
            <a:r>
              <a:rPr lang="fr-BE" dirty="0" err="1" smtClean="0"/>
              <a:t>aangerekende</a:t>
            </a:r>
            <a:r>
              <a:rPr lang="fr-BE" dirty="0" smtClean="0"/>
              <a:t> </a:t>
            </a:r>
            <a:r>
              <a:rPr lang="fr-BE" dirty="0" err="1" smtClean="0"/>
              <a:t>bedragen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ingrepen</a:t>
            </a:r>
            <a:r>
              <a:rPr lang="fr-BE" dirty="0" smtClean="0"/>
              <a:t> </a:t>
            </a:r>
            <a:r>
              <a:rPr lang="fr-BE" dirty="0" err="1" smtClean="0"/>
              <a:t>uitgevoerd</a:t>
            </a:r>
            <a:r>
              <a:rPr lang="fr-BE" dirty="0" smtClean="0"/>
              <a:t> </a:t>
            </a:r>
            <a:r>
              <a:rPr lang="fr-BE" dirty="0" err="1" smtClean="0"/>
              <a:t>tussen</a:t>
            </a:r>
            <a:r>
              <a:rPr lang="fr-BE" dirty="0" smtClean="0"/>
              <a:t> 2009 en </a:t>
            </a:r>
            <a:r>
              <a:rPr lang="fr-BE" dirty="0"/>
              <a:t>2013 </a:t>
            </a:r>
            <a:r>
              <a:rPr lang="fr-BE" dirty="0" smtClean="0"/>
              <a:t>in </a:t>
            </a:r>
            <a:r>
              <a:rPr lang="fr-BE" dirty="0" err="1" smtClean="0"/>
              <a:t>kamers</a:t>
            </a:r>
            <a:r>
              <a:rPr lang="fr-BE" dirty="0" smtClean="0"/>
              <a:t> </a:t>
            </a:r>
            <a:r>
              <a:rPr lang="fr-BE" u="sng" dirty="0" smtClean="0"/>
              <a:t>ZONDER SUPPLEMENTEN</a:t>
            </a:r>
            <a:r>
              <a:rPr lang="fr-BE" dirty="0" smtClean="0"/>
              <a:t> op  de dag van de </a:t>
            </a:r>
            <a:r>
              <a:rPr lang="fr-BE" dirty="0" err="1" smtClean="0"/>
              <a:t>reconstructie</a:t>
            </a:r>
            <a:endParaRPr lang="fr-BE" dirty="0" smtClean="0"/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CCCF-8A4A-4160-8931-845CC2B4E0DE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07" y="2722382"/>
            <a:ext cx="10180952" cy="2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3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Macro vaststellingen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spcBef>
                <a:spcPct val="50000"/>
              </a:spcBef>
              <a:buClr>
                <a:schemeClr val="bg2"/>
              </a:buClr>
              <a:buSzPct val="90000"/>
            </a:pPr>
            <a:r>
              <a:rPr lang="fr-BE" altLang="fr-FR" b="1" dirty="0" err="1" smtClean="0">
                <a:solidFill>
                  <a:schemeClr val="bg2">
                    <a:lumMod val="75000"/>
                  </a:schemeClr>
                </a:solidFill>
              </a:rPr>
              <a:t>Voor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 de K750 </a:t>
            </a:r>
            <a:r>
              <a:rPr lang="fr-BE" altLang="fr-FR" b="1" dirty="0" err="1" smtClean="0">
                <a:solidFill>
                  <a:schemeClr val="bg2">
                    <a:lumMod val="75000"/>
                  </a:schemeClr>
                </a:solidFill>
              </a:rPr>
              <a:t>heelkunde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fr-BE" altLang="fr-FR" b="1" dirty="0"/>
              <a:t> </a:t>
            </a:r>
            <a:r>
              <a:rPr lang="fr-BE" altLang="fr-FR" b="1" dirty="0" err="1" smtClean="0"/>
              <a:t>worden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aanzienlijke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bedragen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aangerekend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voor</a:t>
            </a:r>
            <a:r>
              <a:rPr lang="fr-BE" altLang="fr-FR" b="1" dirty="0" smtClean="0"/>
              <a:t> niet </a:t>
            </a:r>
            <a:r>
              <a:rPr lang="fr-BE" altLang="fr-FR" b="1" dirty="0" err="1" smtClean="0"/>
              <a:t>terugbetaalde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verstrekkingen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therapeutische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zorgen</a:t>
            </a:r>
            <a:r>
              <a:rPr lang="fr-BE" altLang="fr-FR" b="1" dirty="0" smtClean="0"/>
              <a:t>, de dag van de </a:t>
            </a:r>
            <a:r>
              <a:rPr lang="fr-BE" altLang="fr-FR" b="1" dirty="0" err="1" smtClean="0"/>
              <a:t>borstreconstructie</a:t>
            </a:r>
            <a:endParaRPr lang="fr-BE" altLang="fr-FR" b="1" dirty="0"/>
          </a:p>
          <a:p>
            <a:pPr lvl="1">
              <a:spcBef>
                <a:spcPct val="50000"/>
              </a:spcBef>
              <a:buClr>
                <a:schemeClr val="bg2"/>
              </a:buClr>
              <a:buSzPct val="90000"/>
            </a:pPr>
            <a:r>
              <a:rPr lang="fr-BE" altLang="fr-FR" b="1" dirty="0" smtClean="0"/>
              <a:t>In </a:t>
            </a:r>
            <a:r>
              <a:rPr lang="fr-BE" altLang="fr-FR" b="1" dirty="0" err="1" smtClean="0"/>
              <a:t>een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kamer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zonder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ereloosupplement</a:t>
            </a:r>
            <a:r>
              <a:rPr lang="fr-BE" altLang="fr-FR" b="1" dirty="0" smtClean="0"/>
              <a:t>, </a:t>
            </a:r>
            <a:r>
              <a:rPr lang="fr-BE" altLang="fr-FR" b="1" dirty="0" err="1" smtClean="0"/>
              <a:t>vertegenwoordigen</a:t>
            </a:r>
            <a:r>
              <a:rPr lang="fr-BE" altLang="fr-FR" b="1" dirty="0" smtClean="0"/>
              <a:t> de </a:t>
            </a:r>
            <a:r>
              <a:rPr lang="fr-BE" altLang="fr-FR" b="1" dirty="0" err="1" smtClean="0"/>
              <a:t>bedragen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aan</a:t>
            </a:r>
            <a:r>
              <a:rPr lang="fr-BE" altLang="fr-FR" b="1" dirty="0" smtClean="0"/>
              <a:t> niet </a:t>
            </a:r>
            <a:r>
              <a:rPr lang="fr-BE" altLang="fr-FR" b="1" dirty="0" err="1" smtClean="0"/>
              <a:t>terugbetaalde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verstrekkingen</a:t>
            </a:r>
            <a:r>
              <a:rPr lang="fr-BE" altLang="fr-FR" b="1" dirty="0" smtClean="0"/>
              <a:t> </a:t>
            </a: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60% </a:t>
            </a:r>
            <a:r>
              <a:rPr lang="fr-BE" altLang="fr-FR" b="1" dirty="0" smtClean="0"/>
              <a:t>van de </a:t>
            </a:r>
            <a:r>
              <a:rPr lang="fr-BE" altLang="fr-FR" b="1" dirty="0" err="1" smtClean="0"/>
              <a:t>honoraria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aangerekend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aan</a:t>
            </a:r>
            <a:r>
              <a:rPr lang="fr-BE" altLang="fr-FR" b="1" dirty="0" smtClean="0"/>
              <a:t> de ZIV</a:t>
            </a:r>
            <a:endParaRPr lang="fr-BE" altLang="fr-FR" b="1" dirty="0"/>
          </a:p>
          <a:p>
            <a:pPr lvl="1">
              <a:spcBef>
                <a:spcPct val="50000"/>
              </a:spcBef>
              <a:buClr>
                <a:schemeClr val="bg2"/>
              </a:buClr>
              <a:buSzPct val="90000"/>
            </a:pPr>
            <a:r>
              <a:rPr lang="fr-BE" altLang="fr-FR" b="1" dirty="0" smtClean="0"/>
              <a:t>In </a:t>
            </a:r>
            <a:r>
              <a:rPr lang="fr-BE" altLang="fr-FR" b="1" dirty="0" err="1" smtClean="0"/>
              <a:t>kamers</a:t>
            </a:r>
            <a:r>
              <a:rPr lang="fr-BE" altLang="fr-FR" b="1" dirty="0" smtClean="0"/>
              <a:t> met </a:t>
            </a:r>
            <a:r>
              <a:rPr lang="fr-BE" altLang="fr-FR" b="1" dirty="0" err="1" smtClean="0"/>
              <a:t>supplementen</a:t>
            </a:r>
            <a:r>
              <a:rPr lang="fr-BE" altLang="fr-FR" b="1" dirty="0" smtClean="0"/>
              <a:t>, </a:t>
            </a:r>
            <a:r>
              <a:rPr lang="fr-BE" altLang="fr-FR" b="1" dirty="0" err="1" smtClean="0"/>
              <a:t>vertegenwoordigern</a:t>
            </a:r>
            <a:r>
              <a:rPr lang="fr-BE" altLang="fr-FR" b="1" dirty="0" smtClean="0"/>
              <a:t> de niet </a:t>
            </a:r>
            <a:r>
              <a:rPr lang="fr-BE" altLang="fr-FR" b="1" dirty="0" err="1" smtClean="0"/>
              <a:t>terugbetaalde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verstrekkingen</a:t>
            </a:r>
            <a:r>
              <a:rPr lang="fr-BE" altLang="fr-FR" b="1" dirty="0" smtClean="0"/>
              <a:t> </a:t>
            </a:r>
            <a:r>
              <a:rPr lang="fr-BE" altLang="fr-FR" b="1" dirty="0">
                <a:solidFill>
                  <a:schemeClr val="bg2">
                    <a:lumMod val="75000"/>
                  </a:schemeClr>
                </a:solidFill>
              </a:rPr>
              <a:t>33%</a:t>
            </a:r>
            <a:r>
              <a:rPr lang="fr-BE" altLang="fr-FR" b="1" dirty="0">
                <a:solidFill>
                  <a:srgbClr val="FF9933"/>
                </a:solidFill>
              </a:rPr>
              <a:t> </a:t>
            </a:r>
            <a:r>
              <a:rPr lang="fr-BE" altLang="fr-FR" b="1" dirty="0" smtClean="0"/>
              <a:t>van de ZIV-</a:t>
            </a:r>
            <a:r>
              <a:rPr lang="fr-BE" altLang="fr-FR" b="1" dirty="0" err="1" smtClean="0"/>
              <a:t>honoraria</a:t>
            </a:r>
            <a:r>
              <a:rPr lang="fr-BE" altLang="fr-FR" b="1" dirty="0" smtClean="0"/>
              <a:t>  </a:t>
            </a:r>
            <a:endParaRPr lang="fr-BE" altLang="fr-FR" b="1" dirty="0"/>
          </a:p>
          <a:p>
            <a:pPr lvl="1">
              <a:spcBef>
                <a:spcPct val="50000"/>
              </a:spcBef>
              <a:buClr>
                <a:schemeClr val="bg2"/>
              </a:buClr>
              <a:buSzPct val="90000"/>
            </a:pPr>
            <a:r>
              <a:rPr lang="fr-BE" altLang="fr-FR" b="1" dirty="0" err="1" smtClean="0"/>
              <a:t>Voor</a:t>
            </a:r>
            <a:r>
              <a:rPr lang="fr-BE" altLang="fr-FR" b="1" dirty="0" smtClean="0"/>
              <a:t> de 2 types </a:t>
            </a:r>
            <a:r>
              <a:rPr lang="fr-BE" altLang="fr-FR" b="1" dirty="0" err="1" smtClean="0"/>
              <a:t>kamer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samen</a:t>
            </a:r>
            <a:r>
              <a:rPr lang="fr-BE" altLang="fr-FR" b="1" dirty="0" smtClean="0"/>
              <a:t>, </a:t>
            </a:r>
            <a:r>
              <a:rPr lang="fr-BE" altLang="fr-FR" b="1" dirty="0" err="1" smtClean="0"/>
              <a:t>lopen</a:t>
            </a:r>
            <a:r>
              <a:rPr lang="fr-BE" altLang="fr-FR" b="1" dirty="0" smtClean="0"/>
              <a:t> de niet </a:t>
            </a:r>
            <a:r>
              <a:rPr lang="fr-BE" altLang="fr-FR" b="1" dirty="0" err="1" smtClean="0"/>
              <a:t>terugbetaalde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verstrekkingen</a:t>
            </a:r>
            <a:r>
              <a:rPr lang="fr-BE" altLang="fr-FR" b="1" dirty="0" smtClean="0"/>
              <a:t> op  </a:t>
            </a:r>
            <a:r>
              <a:rPr lang="fr-BE" altLang="fr-FR" b="1" dirty="0" err="1" smtClean="0"/>
              <a:t>tot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bijna</a:t>
            </a:r>
            <a:r>
              <a:rPr lang="fr-BE" altLang="fr-FR" b="1" dirty="0" smtClean="0"/>
              <a:t> 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5 </a:t>
            </a:r>
            <a:r>
              <a:rPr lang="fr-BE" altLang="fr-FR" b="1" dirty="0" err="1" smtClean="0">
                <a:solidFill>
                  <a:schemeClr val="bg2">
                    <a:lumMod val="75000"/>
                  </a:schemeClr>
                </a:solidFill>
              </a:rPr>
              <a:t>miljoen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fr-BE" altLang="fr-FR" b="1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spcBef>
                <a:spcPct val="50000"/>
              </a:spcBef>
              <a:buClr>
                <a:schemeClr val="bg2"/>
              </a:buClr>
              <a:buSzPct val="90000"/>
            </a:pPr>
            <a:r>
              <a:rPr lang="fr-BE" altLang="fr-FR" b="1" dirty="0" err="1" smtClean="0"/>
              <a:t>Terwijl</a:t>
            </a:r>
            <a:r>
              <a:rPr lang="fr-BE" altLang="fr-FR" b="1" dirty="0" smtClean="0"/>
              <a:t> de </a:t>
            </a:r>
            <a:r>
              <a:rPr lang="fr-BE" altLang="fr-FR" b="1" dirty="0" err="1" smtClean="0"/>
              <a:t>ereloonsupplementen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geattesteerd</a:t>
            </a:r>
            <a:r>
              <a:rPr lang="fr-BE" altLang="fr-FR" b="1" dirty="0" smtClean="0"/>
              <a:t> de dag van de </a:t>
            </a:r>
            <a:r>
              <a:rPr lang="fr-BE" altLang="fr-FR" b="1" dirty="0" err="1" smtClean="0"/>
              <a:t>ingreep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bijna</a:t>
            </a:r>
            <a:r>
              <a:rPr lang="fr-BE" altLang="fr-FR" b="1" dirty="0" smtClean="0"/>
              <a:t> 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10 </a:t>
            </a:r>
            <a:r>
              <a:rPr lang="fr-BE" altLang="fr-FR" b="1" dirty="0" err="1" smtClean="0">
                <a:solidFill>
                  <a:schemeClr val="bg2">
                    <a:lumMod val="75000"/>
                  </a:schemeClr>
                </a:solidFill>
              </a:rPr>
              <a:t>miljoen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altLang="fr-FR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vertegenwoordigen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fr-BE" altLang="fr-FR" b="1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spcBef>
                <a:spcPct val="50000"/>
              </a:spcBef>
              <a:buClr>
                <a:schemeClr val="bg2"/>
              </a:buClr>
              <a:buSzPct val="90000"/>
            </a:pPr>
            <a:r>
              <a:rPr lang="fr-BE" altLang="fr-FR" b="1" dirty="0" smtClean="0"/>
              <a:t>De </a:t>
            </a:r>
            <a:r>
              <a:rPr lang="fr-BE" altLang="fr-FR" b="1" dirty="0" err="1" smtClean="0"/>
              <a:t>reconstructie-verstrekking</a:t>
            </a:r>
            <a:r>
              <a:rPr lang="fr-BE" altLang="fr-FR" b="1" dirty="0" smtClean="0"/>
              <a:t> en de </a:t>
            </a:r>
            <a:r>
              <a:rPr lang="fr-BE" altLang="fr-FR" b="1" dirty="0" err="1" smtClean="0"/>
              <a:t>eraan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gelinkte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verstrekkingen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geven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een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factuur</a:t>
            </a:r>
            <a:r>
              <a:rPr lang="fr-BE" altLang="fr-FR" b="1" dirty="0" smtClean="0"/>
              <a:t> van 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11,3 </a:t>
            </a:r>
            <a:r>
              <a:rPr lang="fr-BE" altLang="fr-FR" b="1" dirty="0" err="1" smtClean="0">
                <a:solidFill>
                  <a:schemeClr val="bg2">
                    <a:lumMod val="75000"/>
                  </a:schemeClr>
                </a:solidFill>
              </a:rPr>
              <a:t>miljoen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altLang="fr-FR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voor</a:t>
            </a:r>
            <a:r>
              <a:rPr lang="fr-BE" alt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ZIV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; </a:t>
            </a:r>
            <a:r>
              <a:rPr lang="fr-BE" altLang="fr-FR" b="1" dirty="0" err="1" smtClean="0">
                <a:solidFill>
                  <a:schemeClr val="bg2">
                    <a:lumMod val="75000"/>
                  </a:schemeClr>
                </a:solidFill>
              </a:rPr>
              <a:t>waarvan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 6,3 </a:t>
            </a:r>
            <a:r>
              <a:rPr lang="fr-BE" altLang="fr-FR" b="1" dirty="0" err="1" smtClean="0">
                <a:solidFill>
                  <a:schemeClr val="bg2">
                    <a:lumMod val="75000"/>
                  </a:schemeClr>
                </a:solidFill>
              </a:rPr>
              <a:t>miljoen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altLang="fr-FR" b="1" dirty="0" err="1" smtClean="0">
                <a:solidFill>
                  <a:schemeClr val="bg2">
                    <a:lumMod val="75000"/>
                  </a:schemeClr>
                </a:solidFill>
              </a:rPr>
              <a:t>voor</a:t>
            </a:r>
            <a:r>
              <a:rPr lang="fr-BE" altLang="fr-FR" b="1" dirty="0" smtClean="0">
                <a:solidFill>
                  <a:schemeClr val="bg2">
                    <a:lumMod val="75000"/>
                  </a:schemeClr>
                </a:solidFill>
              </a:rPr>
              <a:t> de K750 </a:t>
            </a:r>
            <a:r>
              <a:rPr lang="fr-BE" altLang="fr-FR" b="1" dirty="0" err="1" smtClean="0">
                <a:solidFill>
                  <a:schemeClr val="bg2">
                    <a:lumMod val="75000"/>
                  </a:schemeClr>
                </a:solidFill>
              </a:rPr>
              <a:t>akte</a:t>
            </a:r>
            <a:endParaRPr lang="fr-BE" altLang="fr-FR" b="1" dirty="0">
              <a:solidFill>
                <a:schemeClr val="bg2">
                  <a:lumMod val="75000"/>
                </a:schemeClr>
              </a:solidFill>
            </a:endParaRPr>
          </a:p>
          <a:p>
            <a:pPr lvl="2">
              <a:spcBef>
                <a:spcPct val="50000"/>
              </a:spcBef>
              <a:buClr>
                <a:schemeClr val="bg2"/>
              </a:buClr>
              <a:buSzPct val="90000"/>
              <a:buNone/>
            </a:pPr>
            <a:r>
              <a:rPr lang="fr-BE" altLang="fr-FR" b="1" dirty="0">
                <a:sym typeface="Symbol" panose="05050102010706020507" pitchFamily="18" charset="2"/>
              </a:rPr>
              <a:t> </a:t>
            </a:r>
            <a:r>
              <a:rPr lang="fr-BE" altLang="fr-FR" b="1" dirty="0" err="1" smtClean="0">
                <a:sym typeface="Symbol" panose="05050102010706020507" pitchFamily="18" charset="2"/>
              </a:rPr>
              <a:t>Vanuit</a:t>
            </a:r>
            <a:r>
              <a:rPr lang="fr-BE" altLang="fr-FR" b="1" dirty="0" smtClean="0">
                <a:sym typeface="Symbol" panose="05050102010706020507" pitchFamily="18" charset="2"/>
              </a:rPr>
              <a:t> macro-</a:t>
            </a:r>
            <a:r>
              <a:rPr lang="fr-BE" altLang="fr-FR" b="1" dirty="0" err="1" smtClean="0">
                <a:sym typeface="Symbol" panose="05050102010706020507" pitchFamily="18" charset="2"/>
              </a:rPr>
              <a:t>economisch</a:t>
            </a:r>
            <a:r>
              <a:rPr lang="fr-BE" altLang="fr-FR" b="1" dirty="0" smtClean="0">
                <a:sym typeface="Symbol" panose="05050102010706020507" pitchFamily="18" charset="2"/>
              </a:rPr>
              <a:t> </a:t>
            </a:r>
            <a:r>
              <a:rPr lang="fr-BE" altLang="fr-FR" b="1" dirty="0" err="1" smtClean="0">
                <a:sym typeface="Symbol" panose="05050102010706020507" pitchFamily="18" charset="2"/>
              </a:rPr>
              <a:t>oogpunt</a:t>
            </a:r>
            <a:r>
              <a:rPr lang="fr-BE" altLang="fr-FR" b="1" dirty="0" smtClean="0">
                <a:sym typeface="Symbol" panose="05050102010706020507" pitchFamily="18" charset="2"/>
              </a:rPr>
              <a:t>, </a:t>
            </a:r>
            <a:r>
              <a:rPr lang="fr-BE" altLang="fr-FR" b="1" dirty="0" err="1" smtClean="0">
                <a:sym typeface="Symbol" panose="05050102010706020507" pitchFamily="18" charset="2"/>
              </a:rPr>
              <a:t>kost</a:t>
            </a:r>
            <a:r>
              <a:rPr lang="fr-BE" altLang="fr-FR" b="1" dirty="0" smtClean="0">
                <a:sym typeface="Symbol" panose="05050102010706020507" pitchFamily="18" charset="2"/>
              </a:rPr>
              <a:t> de </a:t>
            </a:r>
            <a:r>
              <a:rPr lang="fr-BE" altLang="fr-FR" b="1" dirty="0" err="1" smtClean="0">
                <a:sym typeface="Symbol" panose="05050102010706020507" pitchFamily="18" charset="2"/>
              </a:rPr>
              <a:t>reconstructie</a:t>
            </a:r>
            <a:r>
              <a:rPr lang="fr-BE" altLang="fr-FR" b="1" dirty="0" smtClean="0">
                <a:sym typeface="Symbol" panose="05050102010706020507" pitchFamily="18" charset="2"/>
              </a:rPr>
              <a:t> </a:t>
            </a:r>
            <a:r>
              <a:rPr lang="fr-BE" altLang="fr-FR" b="1" dirty="0" err="1" smtClean="0">
                <a:sym typeface="Symbol" panose="05050102010706020507" pitchFamily="18" charset="2"/>
              </a:rPr>
              <a:t>meer</a:t>
            </a:r>
            <a:r>
              <a:rPr lang="fr-BE" altLang="fr-FR" b="1" dirty="0" smtClean="0">
                <a:sym typeface="Symbol" panose="05050102010706020507" pitchFamily="18" charset="2"/>
              </a:rPr>
              <a:t> </a:t>
            </a:r>
            <a:r>
              <a:rPr lang="fr-BE" altLang="fr-FR" b="1" dirty="0" err="1" smtClean="0">
                <a:sym typeface="Symbol" panose="05050102010706020507" pitchFamily="18" charset="2"/>
              </a:rPr>
              <a:t>aan</a:t>
            </a:r>
            <a:r>
              <a:rPr lang="fr-BE" altLang="fr-FR" b="1" dirty="0" smtClean="0">
                <a:sym typeface="Symbol" panose="05050102010706020507" pitchFamily="18" charset="2"/>
              </a:rPr>
              <a:t> de </a:t>
            </a:r>
            <a:r>
              <a:rPr lang="fr-BE" altLang="fr-FR" b="1" dirty="0" err="1" smtClean="0">
                <a:sym typeface="Symbol" panose="05050102010706020507" pitchFamily="18" charset="2"/>
              </a:rPr>
              <a:t>patiënten</a:t>
            </a:r>
            <a:r>
              <a:rPr lang="fr-BE" altLang="fr-FR" b="1" dirty="0" smtClean="0">
                <a:sym typeface="Symbol" panose="05050102010706020507" pitchFamily="18" charset="2"/>
              </a:rPr>
              <a:t> dan </a:t>
            </a:r>
            <a:r>
              <a:rPr lang="fr-BE" altLang="fr-FR" b="1" dirty="0" err="1" smtClean="0">
                <a:sym typeface="Symbol" panose="05050102010706020507" pitchFamily="18" charset="2"/>
              </a:rPr>
              <a:t>aan</a:t>
            </a:r>
            <a:r>
              <a:rPr lang="fr-BE" altLang="fr-FR" b="1" dirty="0" smtClean="0">
                <a:sym typeface="Symbol" panose="05050102010706020507" pitchFamily="18" charset="2"/>
              </a:rPr>
              <a:t> de ZIV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E514-1C07-4C25-B8B5-035E9656AC6C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67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dirty="0" smtClean="0"/>
              <a:t>In de kamers zonder supplementen: K750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292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6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altLang="fr-FR" sz="1600" dirty="0" err="1" smtClean="0">
                <a:latin typeface="Arial" charset="0"/>
              </a:rPr>
              <a:t>Bij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minstens</a:t>
            </a:r>
            <a:r>
              <a:rPr lang="fr-BE" altLang="fr-FR" sz="1600" dirty="0" smtClean="0">
                <a:latin typeface="Arial" charset="0"/>
              </a:rPr>
              <a:t> 50% van de K750 </a:t>
            </a:r>
            <a:r>
              <a:rPr lang="fr-BE" altLang="fr-FR" sz="1600" dirty="0" err="1" smtClean="0">
                <a:latin typeface="Arial" charset="0"/>
              </a:rPr>
              <a:t>ingrepen</a:t>
            </a:r>
            <a:r>
              <a:rPr lang="fr-BE" altLang="fr-FR" sz="1600" dirty="0" smtClean="0">
                <a:latin typeface="Arial" charset="0"/>
              </a:rPr>
              <a:t>, </a:t>
            </a:r>
            <a:r>
              <a:rPr lang="fr-BE" altLang="fr-FR" sz="1600" dirty="0" err="1" smtClean="0">
                <a:latin typeface="Arial" charset="0"/>
              </a:rPr>
              <a:t>worden</a:t>
            </a:r>
            <a:r>
              <a:rPr lang="fr-BE" altLang="fr-FR" sz="1600" dirty="0" smtClean="0">
                <a:latin typeface="Arial" charset="0"/>
              </a:rPr>
              <a:t> niet </a:t>
            </a:r>
            <a:r>
              <a:rPr lang="fr-BE" altLang="fr-FR" sz="1600" dirty="0" err="1" smtClean="0">
                <a:latin typeface="Arial" charset="0"/>
              </a:rPr>
              <a:t>terugbetaalde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therapieën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geattesteerd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ten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bedrage</a:t>
            </a:r>
            <a:r>
              <a:rPr lang="fr-BE" altLang="fr-FR" sz="1600" dirty="0" smtClean="0">
                <a:latin typeface="Arial" charset="0"/>
              </a:rPr>
              <a:t> van </a:t>
            </a:r>
            <a:r>
              <a:rPr lang="fr-BE" altLang="fr-FR" sz="1600" dirty="0">
                <a:latin typeface="Arial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BE" altLang="fr-FR" sz="1600" dirty="0" smtClean="0">
                <a:latin typeface="Arial" charset="0"/>
              </a:rPr>
              <a:t>2000 euro </a:t>
            </a:r>
            <a:r>
              <a:rPr lang="fr-BE" altLang="fr-FR" sz="1600" dirty="0" err="1" smtClean="0">
                <a:latin typeface="Arial" charset="0"/>
              </a:rPr>
              <a:t>tot</a:t>
            </a:r>
            <a:r>
              <a:rPr lang="fr-BE" altLang="fr-FR" sz="1600" dirty="0" smtClean="0">
                <a:latin typeface="Arial" charset="0"/>
              </a:rPr>
              <a:t> 3500 euro </a:t>
            </a:r>
            <a:r>
              <a:rPr lang="fr-BE" altLang="fr-FR" sz="1600" dirty="0" err="1" smtClean="0">
                <a:latin typeface="Arial" charset="0"/>
              </a:rPr>
              <a:t>bij</a:t>
            </a:r>
            <a:r>
              <a:rPr lang="fr-BE" altLang="fr-FR" sz="1600" dirty="0" smtClean="0">
                <a:latin typeface="Arial" charset="0"/>
              </a:rPr>
              <a:t> de </a:t>
            </a:r>
            <a:r>
              <a:rPr lang="fr-BE" altLang="fr-FR" sz="1600" dirty="0" err="1" smtClean="0">
                <a:latin typeface="Arial" charset="0"/>
              </a:rPr>
              <a:t>reconstructie</a:t>
            </a:r>
            <a:r>
              <a:rPr lang="fr-BE" altLang="fr-FR" sz="1600" dirty="0" smtClean="0">
                <a:latin typeface="Arial" charset="0"/>
              </a:rPr>
              <a:t> van 1 </a:t>
            </a:r>
            <a:r>
              <a:rPr lang="fr-BE" altLang="fr-FR" sz="1600" dirty="0" err="1" smtClean="0">
                <a:latin typeface="Arial" charset="0"/>
              </a:rPr>
              <a:t>borst</a:t>
            </a:r>
            <a:endParaRPr lang="fr-BE" altLang="fr-FR" sz="1600" dirty="0">
              <a:latin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BE" altLang="fr-FR" sz="1600" dirty="0" smtClean="0">
                <a:latin typeface="Arial" charset="0"/>
              </a:rPr>
              <a:t>3000 euro </a:t>
            </a:r>
            <a:r>
              <a:rPr lang="fr-BE" altLang="fr-FR" sz="1600" dirty="0" err="1" smtClean="0">
                <a:latin typeface="Arial" charset="0"/>
              </a:rPr>
              <a:t>tot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>
                <a:latin typeface="Arial" charset="0"/>
              </a:rPr>
              <a:t>4000 </a:t>
            </a:r>
            <a:r>
              <a:rPr lang="fr-BE" altLang="fr-FR" sz="1600" dirty="0" smtClean="0">
                <a:latin typeface="Arial" charset="0"/>
              </a:rPr>
              <a:t>euro </a:t>
            </a:r>
            <a:r>
              <a:rPr lang="fr-BE" altLang="fr-FR" sz="1600" dirty="0" err="1" smtClean="0">
                <a:latin typeface="Arial" charset="0"/>
              </a:rPr>
              <a:t>bij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gelijktige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reconstructie</a:t>
            </a:r>
            <a:r>
              <a:rPr lang="fr-BE" altLang="fr-FR" sz="1600" dirty="0" smtClean="0">
                <a:latin typeface="Arial" charset="0"/>
              </a:rPr>
              <a:t> van </a:t>
            </a:r>
            <a:r>
              <a:rPr lang="fr-BE" altLang="fr-FR" sz="1600" dirty="0" err="1" smtClean="0">
                <a:latin typeface="Arial" charset="0"/>
              </a:rPr>
              <a:t>twee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borsten</a:t>
            </a:r>
            <a:endParaRPr lang="fr-BE" altLang="fr-FR" sz="1600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altLang="fr-FR" sz="1600" dirty="0" err="1" smtClean="0">
                <a:latin typeface="Arial" charset="0"/>
              </a:rPr>
              <a:t>Welke</a:t>
            </a:r>
            <a:r>
              <a:rPr lang="fr-BE" altLang="fr-FR" sz="1600" dirty="0" smtClean="0">
                <a:latin typeface="Arial" charset="0"/>
              </a:rPr>
              <a:t> niet </a:t>
            </a:r>
            <a:r>
              <a:rPr lang="fr-BE" altLang="fr-FR" sz="1600" dirty="0" err="1" smtClean="0">
                <a:latin typeface="Arial" charset="0"/>
              </a:rPr>
              <a:t>terugbetaalde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ingreep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verantwoordt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deze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prijsverschillen</a:t>
            </a:r>
            <a:r>
              <a:rPr lang="fr-BE" altLang="fr-FR" sz="1600" dirty="0" smtClean="0">
                <a:latin typeface="Arial" charset="0"/>
              </a:rPr>
              <a:t>, al </a:t>
            </a:r>
            <a:r>
              <a:rPr lang="fr-BE" altLang="fr-FR" sz="1600" dirty="0" err="1" smtClean="0">
                <a:latin typeface="Arial" charset="0"/>
              </a:rPr>
              <a:t>naargelang</a:t>
            </a:r>
            <a:r>
              <a:rPr lang="fr-BE" altLang="fr-FR" sz="1600" dirty="0" smtClean="0">
                <a:latin typeface="Arial" charset="0"/>
              </a:rPr>
              <a:t> men </a:t>
            </a:r>
            <a:r>
              <a:rPr lang="fr-BE" altLang="fr-FR" sz="1600" dirty="0" err="1" smtClean="0">
                <a:latin typeface="Arial" charset="0"/>
              </a:rPr>
              <a:t>een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reconstructie</a:t>
            </a:r>
            <a:r>
              <a:rPr lang="fr-BE" altLang="fr-FR" sz="1600" dirty="0" smtClean="0">
                <a:latin typeface="Arial" charset="0"/>
              </a:rPr>
              <a:t> van 1 of 2 </a:t>
            </a:r>
            <a:r>
              <a:rPr lang="fr-BE" altLang="fr-FR" sz="1600" dirty="0" err="1" smtClean="0">
                <a:latin typeface="Arial" charset="0"/>
              </a:rPr>
              <a:t>borsten</a:t>
            </a:r>
            <a:r>
              <a:rPr lang="fr-BE" altLang="fr-FR" sz="1600" dirty="0" smtClean="0">
                <a:latin typeface="Arial" charset="0"/>
              </a:rPr>
              <a:t> </a:t>
            </a:r>
            <a:r>
              <a:rPr lang="fr-BE" altLang="fr-FR" sz="1600" dirty="0" err="1" smtClean="0">
                <a:latin typeface="Arial" charset="0"/>
              </a:rPr>
              <a:t>uitvoert</a:t>
            </a:r>
            <a:r>
              <a:rPr lang="fr-BE" altLang="fr-FR" sz="1600" dirty="0" smtClean="0">
                <a:latin typeface="Arial" charset="0"/>
              </a:rPr>
              <a:t> ?</a:t>
            </a:r>
            <a:endParaRPr lang="fr-BE" altLang="fr-FR" sz="1600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B04C-AC3B-494A-87EC-BE943BA265BE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4861" y="1845733"/>
            <a:ext cx="6951681" cy="1492125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61" y="3337858"/>
            <a:ext cx="6951681" cy="148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47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In de </a:t>
            </a:r>
            <a:r>
              <a:rPr lang="fr-BE" dirty="0" err="1" smtClean="0"/>
              <a:t>kamers</a:t>
            </a:r>
            <a:r>
              <a:rPr lang="fr-BE" dirty="0" smtClean="0"/>
              <a:t> MET </a:t>
            </a:r>
            <a:r>
              <a:rPr lang="fr-BE" dirty="0" err="1" smtClean="0"/>
              <a:t>supplementen</a:t>
            </a:r>
            <a:r>
              <a:rPr lang="fr-BE" dirty="0" smtClean="0"/>
              <a:t> : </a:t>
            </a:r>
            <a:r>
              <a:rPr lang="fr-BE" dirty="0" err="1" smtClean="0"/>
              <a:t>reconstructie</a:t>
            </a:r>
            <a:r>
              <a:rPr lang="fr-BE" dirty="0" smtClean="0"/>
              <a:t> van 1 </a:t>
            </a:r>
            <a:r>
              <a:rPr lang="fr-BE" dirty="0" err="1" smtClean="0"/>
              <a:t>borst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043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De </a:t>
            </a:r>
            <a:r>
              <a:rPr lang="fr-BE" altLang="fr-FR" dirty="0" err="1" smtClean="0"/>
              <a:t>supplementen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vertonen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grote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variatie</a:t>
            </a:r>
            <a:endParaRPr lang="fr-BE" alt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50% van de </a:t>
            </a:r>
            <a:r>
              <a:rPr lang="fr-BE" altLang="fr-FR" dirty="0" err="1" smtClean="0"/>
              <a:t>patiënten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bedragen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ze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tussen</a:t>
            </a:r>
            <a:r>
              <a:rPr lang="fr-BE" altLang="fr-FR" dirty="0" smtClean="0"/>
              <a:t> 1875 </a:t>
            </a:r>
            <a:r>
              <a:rPr lang="fr-BE" altLang="fr-FR" dirty="0"/>
              <a:t>et 4450 euros </a:t>
            </a:r>
            <a:r>
              <a:rPr lang="fr-BE" altLang="fr-FR" dirty="0" smtClean="0"/>
              <a:t>op de </a:t>
            </a:r>
            <a:r>
              <a:rPr lang="fr-BE" altLang="fr-FR" dirty="0" err="1" smtClean="0"/>
              <a:t>akte</a:t>
            </a:r>
            <a:r>
              <a:rPr lang="fr-BE" altLang="fr-FR" dirty="0" smtClean="0"/>
              <a:t> van </a:t>
            </a:r>
            <a:r>
              <a:rPr lang="fr-BE" altLang="fr-FR" dirty="0" err="1" smtClean="0"/>
              <a:t>reconstructie</a:t>
            </a:r>
            <a:endParaRPr lang="fr-BE" alt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Het </a:t>
            </a:r>
            <a:r>
              <a:rPr lang="fr-BE" altLang="fr-FR" dirty="0" err="1" smtClean="0"/>
              <a:t>supplementenaandeel</a:t>
            </a:r>
            <a:r>
              <a:rPr lang="fr-BE" altLang="fr-FR" dirty="0" smtClean="0"/>
              <a:t> op de </a:t>
            </a:r>
            <a:r>
              <a:rPr lang="fr-BE" altLang="fr-FR" dirty="0" err="1" smtClean="0"/>
              <a:t>honoraria</a:t>
            </a:r>
            <a:r>
              <a:rPr lang="fr-BE" altLang="fr-FR" dirty="0" smtClean="0"/>
              <a:t> van de </a:t>
            </a:r>
            <a:r>
              <a:rPr lang="fr-BE" altLang="fr-FR" dirty="0" err="1" smtClean="0"/>
              <a:t>reconstructieverstrekking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schommelen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tussen</a:t>
            </a:r>
            <a:r>
              <a:rPr lang="fr-BE" altLang="fr-FR" dirty="0" smtClean="0"/>
              <a:t> 125</a:t>
            </a:r>
            <a:r>
              <a:rPr lang="fr-BE" altLang="fr-FR" dirty="0"/>
              <a:t>% à 300%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minstens</a:t>
            </a:r>
            <a:r>
              <a:rPr lang="fr-BE" altLang="fr-FR" dirty="0" smtClean="0"/>
              <a:t> 50</a:t>
            </a:r>
            <a:r>
              <a:rPr lang="fr-BE" altLang="fr-FR" dirty="0"/>
              <a:t>% </a:t>
            </a:r>
            <a:r>
              <a:rPr lang="fr-BE" altLang="fr-FR" dirty="0" smtClean="0"/>
              <a:t>van de </a:t>
            </a:r>
            <a:r>
              <a:rPr lang="fr-BE" altLang="fr-FR" dirty="0" err="1" smtClean="0"/>
              <a:t>patiënten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verblijvend</a:t>
            </a:r>
            <a:r>
              <a:rPr lang="fr-BE" altLang="fr-FR" dirty="0" smtClean="0"/>
              <a:t> in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kamer</a:t>
            </a:r>
            <a:r>
              <a:rPr lang="fr-BE" altLang="fr-FR" dirty="0" smtClean="0"/>
              <a:t> met </a:t>
            </a:r>
            <a:r>
              <a:rPr lang="fr-BE" altLang="fr-FR" dirty="0" err="1" smtClean="0"/>
              <a:t>supplementen</a:t>
            </a:r>
            <a:r>
              <a:rPr lang="fr-BE" altLang="fr-FR" dirty="0" smtClean="0"/>
              <a:t>.</a:t>
            </a:r>
            <a:endParaRPr lang="fr-BE" alt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</a:t>
            </a:r>
            <a:r>
              <a:rPr lang="fr-BE" altLang="fr-FR" dirty="0" err="1" smtClean="0"/>
              <a:t>Supplementen</a:t>
            </a:r>
            <a:r>
              <a:rPr lang="fr-BE" altLang="fr-FR" dirty="0" smtClean="0"/>
              <a:t> van </a:t>
            </a:r>
            <a:r>
              <a:rPr lang="fr-BE" altLang="fr-FR" dirty="0"/>
              <a:t>0 </a:t>
            </a:r>
            <a:r>
              <a:rPr lang="fr-BE" altLang="fr-FR" dirty="0" err="1" smtClean="0"/>
              <a:t>tot</a:t>
            </a:r>
            <a:r>
              <a:rPr lang="fr-BE" altLang="fr-FR" dirty="0" smtClean="0"/>
              <a:t> </a:t>
            </a:r>
            <a:r>
              <a:rPr lang="fr-BE" altLang="fr-FR" dirty="0"/>
              <a:t>435 </a:t>
            </a:r>
            <a:r>
              <a:rPr lang="fr-BE" altLang="fr-FR" dirty="0" smtClean="0"/>
              <a:t>euro </a:t>
            </a:r>
            <a:r>
              <a:rPr lang="fr-BE" altLang="fr-FR" dirty="0" err="1" smtClean="0"/>
              <a:t>worden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aangerekend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operatieve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assistentie</a:t>
            </a:r>
            <a:endParaRPr lang="fr-BE" alt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</a:t>
            </a:r>
            <a:r>
              <a:rPr lang="fr-BE" altLang="fr-FR" dirty="0" err="1"/>
              <a:t>Supplementen</a:t>
            </a:r>
            <a:r>
              <a:rPr lang="fr-BE" altLang="fr-FR" dirty="0"/>
              <a:t> </a:t>
            </a:r>
            <a:r>
              <a:rPr lang="fr-BE" altLang="fr-FR" dirty="0" smtClean="0"/>
              <a:t>van 750 </a:t>
            </a:r>
            <a:r>
              <a:rPr lang="fr-BE" altLang="fr-FR" dirty="0" err="1" smtClean="0"/>
              <a:t>tot</a:t>
            </a:r>
            <a:r>
              <a:rPr lang="fr-BE" altLang="fr-FR" dirty="0" smtClean="0"/>
              <a:t> </a:t>
            </a:r>
            <a:r>
              <a:rPr lang="fr-BE" altLang="fr-FR" dirty="0"/>
              <a:t>2750 </a:t>
            </a:r>
            <a:r>
              <a:rPr lang="fr-BE" altLang="fr-FR" dirty="0" smtClean="0"/>
              <a:t>euro </a:t>
            </a:r>
            <a:r>
              <a:rPr lang="fr-BE" altLang="fr-FR" dirty="0" err="1" smtClean="0"/>
              <a:t>worden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aangerekend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anesthesie</a:t>
            </a:r>
            <a:r>
              <a:rPr lang="fr-BE" altLang="fr-FR" dirty="0" smtClean="0"/>
              <a:t> </a:t>
            </a:r>
            <a:endParaRPr lang="fr-BE" alt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</a:t>
            </a:r>
            <a:r>
              <a:rPr lang="fr-BE" altLang="fr-FR" dirty="0" err="1" smtClean="0"/>
              <a:t>Globaal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schommelen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ereloonsupplementen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aangerekend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eventuele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resectie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reconstructie</a:t>
            </a:r>
            <a:r>
              <a:rPr lang="fr-BE" altLang="fr-FR" dirty="0" smtClean="0"/>
              <a:t> en </a:t>
            </a:r>
            <a:r>
              <a:rPr lang="fr-BE" altLang="fr-FR" dirty="0" err="1" smtClean="0"/>
              <a:t>anesthesie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tussen</a:t>
            </a:r>
            <a:r>
              <a:rPr lang="fr-BE" altLang="fr-FR" dirty="0" smtClean="0"/>
              <a:t> 1620 </a:t>
            </a:r>
            <a:r>
              <a:rPr lang="fr-BE" altLang="fr-FR" dirty="0" err="1" smtClean="0"/>
              <a:t>tot</a:t>
            </a:r>
            <a:r>
              <a:rPr lang="fr-BE" altLang="fr-FR" dirty="0" smtClean="0"/>
              <a:t> </a:t>
            </a:r>
            <a:r>
              <a:rPr lang="fr-BE" altLang="fr-FR" dirty="0"/>
              <a:t>7860 </a:t>
            </a:r>
            <a:r>
              <a:rPr lang="fr-BE" altLang="fr-FR" dirty="0" smtClean="0"/>
              <a:t>euro</a:t>
            </a:r>
            <a:endParaRPr lang="fr-BE" alt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De niet </a:t>
            </a:r>
            <a:r>
              <a:rPr lang="fr-BE" altLang="fr-FR" dirty="0" err="1" smtClean="0"/>
              <a:t>terugbetaalde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verstrekkingen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worden</a:t>
            </a:r>
            <a:r>
              <a:rPr lang="fr-BE" altLang="fr-FR" dirty="0" smtClean="0"/>
              <a:t> in </a:t>
            </a:r>
            <a:r>
              <a:rPr lang="fr-BE" altLang="fr-FR" dirty="0" err="1" smtClean="0"/>
              <a:t>minstens</a:t>
            </a:r>
            <a:r>
              <a:rPr lang="fr-BE" altLang="fr-FR" dirty="0" smtClean="0"/>
              <a:t> 25% van de </a:t>
            </a:r>
            <a:r>
              <a:rPr lang="fr-BE" altLang="fr-FR" dirty="0" err="1" smtClean="0"/>
              <a:t>gevallen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aangerekend</a:t>
            </a:r>
            <a:r>
              <a:rPr lang="fr-BE" altLang="fr-FR" dirty="0" smtClean="0"/>
              <a:t>, en dit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bedrag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gaande</a:t>
            </a:r>
            <a:r>
              <a:rPr lang="fr-BE" altLang="fr-FR" dirty="0" smtClean="0"/>
              <a:t> van </a:t>
            </a:r>
            <a:r>
              <a:rPr lang="fr-BE" altLang="fr-FR" dirty="0"/>
              <a:t>2000 </a:t>
            </a:r>
            <a:r>
              <a:rPr lang="fr-BE" altLang="fr-FR" dirty="0" smtClean="0"/>
              <a:t>euro </a:t>
            </a:r>
            <a:r>
              <a:rPr lang="fr-BE" altLang="fr-FR" dirty="0" err="1" smtClean="0"/>
              <a:t>tot</a:t>
            </a:r>
            <a:r>
              <a:rPr lang="fr-BE" altLang="fr-FR" dirty="0" smtClean="0"/>
              <a:t> </a:t>
            </a:r>
            <a:r>
              <a:rPr lang="fr-BE" altLang="fr-FR" dirty="0"/>
              <a:t>3000 </a:t>
            </a:r>
            <a:r>
              <a:rPr lang="fr-BE" altLang="fr-FR" dirty="0" smtClean="0"/>
              <a:t>euro</a:t>
            </a:r>
            <a:endParaRPr lang="fr-BE" alt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</a:t>
            </a:r>
            <a:r>
              <a:rPr lang="fr-BE" altLang="fr-FR" dirty="0" err="1" smtClean="0"/>
              <a:t>Integreert</a:t>
            </a:r>
            <a:r>
              <a:rPr lang="fr-BE" altLang="fr-FR" dirty="0" smtClean="0"/>
              <a:t> men </a:t>
            </a:r>
            <a:r>
              <a:rPr lang="fr-BE" altLang="fr-FR" dirty="0" err="1" smtClean="0"/>
              <a:t>eveneens</a:t>
            </a:r>
            <a:r>
              <a:rPr lang="fr-BE" altLang="fr-FR" dirty="0" smtClean="0"/>
              <a:t> de niet </a:t>
            </a:r>
            <a:r>
              <a:rPr lang="fr-BE" altLang="fr-FR" dirty="0" err="1" smtClean="0"/>
              <a:t>terugbetaalde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therapieën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bedraagt</a:t>
            </a:r>
            <a:r>
              <a:rPr lang="fr-BE" altLang="fr-FR" dirty="0" smtClean="0"/>
              <a:t> het </a:t>
            </a:r>
            <a:r>
              <a:rPr lang="fr-BE" altLang="fr-FR" dirty="0" err="1" smtClean="0"/>
              <a:t>totaal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bedag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laste</a:t>
            </a:r>
            <a:r>
              <a:rPr lang="fr-BE" altLang="fr-FR" dirty="0" smtClean="0"/>
              <a:t> van de </a:t>
            </a:r>
            <a:r>
              <a:rPr lang="fr-BE" altLang="fr-FR" dirty="0" err="1" smtClean="0"/>
              <a:t>patiënte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ingreep</a:t>
            </a:r>
            <a:r>
              <a:rPr lang="fr-BE" altLang="fr-FR" dirty="0" smtClean="0"/>
              <a:t> van </a:t>
            </a:r>
            <a:r>
              <a:rPr lang="fr-BE" altLang="fr-FR" dirty="0" err="1" smtClean="0"/>
              <a:t>één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borst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</a:t>
            </a:r>
            <a:r>
              <a:rPr lang="fr-BE" altLang="fr-FR" dirty="0" err="1" smtClean="0">
                <a:solidFill>
                  <a:schemeClr val="bg2">
                    <a:lumMod val="75000"/>
                  </a:schemeClr>
                </a:solidFill>
              </a:rPr>
              <a:t>minstens</a:t>
            </a:r>
            <a:r>
              <a:rPr lang="fr-BE" altLang="fr-FR" dirty="0" smtClean="0">
                <a:solidFill>
                  <a:schemeClr val="bg2">
                    <a:lumMod val="75000"/>
                  </a:schemeClr>
                </a:solidFill>
              </a:rPr>
              <a:t> 50% van de </a:t>
            </a:r>
            <a:r>
              <a:rPr lang="fr-BE" altLang="fr-FR" dirty="0" err="1" smtClean="0">
                <a:solidFill>
                  <a:schemeClr val="bg2">
                    <a:lumMod val="75000"/>
                  </a:schemeClr>
                </a:solidFill>
              </a:rPr>
              <a:t>patiënten</a:t>
            </a:r>
            <a:r>
              <a:rPr lang="fr-BE" altLang="fr-FR" dirty="0" smtClean="0">
                <a:solidFill>
                  <a:schemeClr val="bg2">
                    <a:lumMod val="75000"/>
                  </a:schemeClr>
                </a:solidFill>
              </a:rPr>
              <a:t>, 5175 </a:t>
            </a:r>
            <a:r>
              <a:rPr lang="fr-BE" altLang="fr-FR" dirty="0" err="1" smtClean="0">
                <a:solidFill>
                  <a:schemeClr val="bg2">
                    <a:lumMod val="75000"/>
                  </a:schemeClr>
                </a:solidFill>
              </a:rPr>
              <a:t>tot</a:t>
            </a:r>
            <a:r>
              <a:rPr lang="fr-BE" altLang="fr-FR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altLang="fr-FR" dirty="0">
                <a:solidFill>
                  <a:schemeClr val="bg2">
                    <a:lumMod val="75000"/>
                  </a:schemeClr>
                </a:solidFill>
              </a:rPr>
              <a:t>12350 </a:t>
            </a:r>
            <a:r>
              <a:rPr lang="fr-BE" altLang="fr-FR" dirty="0" smtClean="0">
                <a:solidFill>
                  <a:schemeClr val="bg2">
                    <a:lumMod val="75000"/>
                  </a:schemeClr>
                </a:solidFill>
              </a:rPr>
              <a:t>euro</a:t>
            </a:r>
            <a:endParaRPr lang="fr-BE" altLang="fr-FR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</a:t>
            </a:r>
            <a:r>
              <a:rPr lang="fr-BE" altLang="fr-FR" dirty="0" err="1" smtClean="0"/>
              <a:t>Slechts</a:t>
            </a:r>
            <a:r>
              <a:rPr lang="fr-BE" altLang="fr-FR" dirty="0" smtClean="0"/>
              <a:t> 10% van de </a:t>
            </a:r>
            <a:r>
              <a:rPr lang="fr-BE" altLang="fr-FR" dirty="0" err="1" smtClean="0"/>
              <a:t>patiënten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betaalt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minder</a:t>
            </a:r>
            <a:r>
              <a:rPr lang="fr-BE" altLang="fr-FR" dirty="0" smtClean="0"/>
              <a:t> dan 2350 euro</a:t>
            </a:r>
            <a:endParaRPr lang="fr-BE" alt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6F71-3BF5-4E84-8A8C-90001BC093AE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8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200" dirty="0" smtClean="0"/>
              <a:t>In de </a:t>
            </a:r>
            <a:r>
              <a:rPr lang="fr-BE" sz="3200" dirty="0" err="1" smtClean="0"/>
              <a:t>kamers</a:t>
            </a:r>
            <a:r>
              <a:rPr lang="fr-BE" sz="3200" dirty="0" smtClean="0"/>
              <a:t> MET </a:t>
            </a:r>
            <a:r>
              <a:rPr lang="fr-BE" sz="3200" dirty="0" err="1" smtClean="0"/>
              <a:t>supplementen</a:t>
            </a:r>
            <a:r>
              <a:rPr lang="fr-BE" sz="3200" dirty="0" smtClean="0"/>
              <a:t>: </a:t>
            </a:r>
            <a:r>
              <a:rPr lang="fr-BE" sz="3200" dirty="0" err="1" smtClean="0"/>
              <a:t>detail</a:t>
            </a:r>
            <a:r>
              <a:rPr lang="fr-BE" sz="3200" dirty="0" smtClean="0"/>
              <a:t> van de 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err="1" smtClean="0"/>
              <a:t>gefactureerde</a:t>
            </a:r>
            <a:r>
              <a:rPr lang="fr-BE" sz="3200" dirty="0" smtClean="0"/>
              <a:t> </a:t>
            </a:r>
            <a:r>
              <a:rPr lang="fr-BE" sz="3200" dirty="0" err="1" smtClean="0"/>
              <a:t>bedragen</a:t>
            </a:r>
            <a:r>
              <a:rPr lang="fr-BE" sz="3200" dirty="0" smtClean="0"/>
              <a:t> de dag van de K750 </a:t>
            </a:r>
            <a:r>
              <a:rPr lang="fr-BE" sz="3200" dirty="0" err="1" smtClean="0"/>
              <a:t>ingreep</a:t>
            </a:r>
            <a:r>
              <a:rPr lang="fr-BE" sz="3200" dirty="0" smtClean="0"/>
              <a:t> – </a:t>
            </a:r>
            <a:r>
              <a:rPr lang="fr-BE" sz="3200" dirty="0" err="1" smtClean="0"/>
              <a:t>reconstructie</a:t>
            </a:r>
            <a:r>
              <a:rPr lang="fr-BE" sz="3200" dirty="0" smtClean="0"/>
              <a:t> van 1 </a:t>
            </a:r>
            <a:r>
              <a:rPr lang="fr-BE" sz="3200" dirty="0" err="1" smtClean="0"/>
              <a:t>borst</a:t>
            </a:r>
            <a:endParaRPr lang="fr-BE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5E0-4D46-4025-97CC-7D218EDF8943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978" y="1872142"/>
            <a:ext cx="8122313" cy="4448457"/>
          </a:xfrm>
          <a:noFill/>
        </p:spPr>
      </p:pic>
    </p:spTree>
    <p:extLst>
      <p:ext uri="{BB962C8B-B14F-4D97-AF65-F5344CB8AC3E}">
        <p14:creationId xmlns:p14="http://schemas.microsoft.com/office/powerpoint/2010/main" val="205576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err="1" smtClean="0"/>
              <a:t>Kamer</a:t>
            </a:r>
            <a:r>
              <a:rPr lang="fr-BE" sz="3200" dirty="0" smtClean="0"/>
              <a:t> met </a:t>
            </a:r>
            <a:r>
              <a:rPr lang="fr-BE" sz="3200" dirty="0" err="1" smtClean="0"/>
              <a:t>supplementent</a:t>
            </a:r>
            <a:r>
              <a:rPr lang="fr-BE" sz="3200" dirty="0" smtClean="0"/>
              <a:t> K750 : </a:t>
            </a:r>
            <a:r>
              <a:rPr lang="fr-BE" sz="3200" dirty="0" err="1" smtClean="0"/>
              <a:t>vergelijking</a:t>
            </a:r>
            <a:r>
              <a:rPr lang="fr-BE" sz="3200" dirty="0" smtClean="0"/>
              <a:t> 1 </a:t>
            </a:r>
            <a:r>
              <a:rPr lang="fr-BE" sz="3200" dirty="0" err="1" smtClean="0"/>
              <a:t>borst</a:t>
            </a:r>
            <a:r>
              <a:rPr lang="fr-BE" sz="3200" dirty="0" smtClean="0"/>
              <a:t> (2156 </a:t>
            </a:r>
            <a:r>
              <a:rPr lang="fr-BE" sz="3200" dirty="0" err="1" smtClean="0"/>
              <a:t>ingrepen</a:t>
            </a:r>
            <a:r>
              <a:rPr lang="fr-BE" sz="3200" dirty="0" smtClean="0"/>
              <a:t>) versus 2 </a:t>
            </a:r>
            <a:r>
              <a:rPr lang="fr-BE" sz="3200" dirty="0" err="1" smtClean="0"/>
              <a:t>borsten</a:t>
            </a:r>
            <a:r>
              <a:rPr lang="fr-BE" sz="3200" dirty="0" smtClean="0"/>
              <a:t> (277 </a:t>
            </a:r>
            <a:r>
              <a:rPr lang="fr-BE" sz="3200" dirty="0" err="1" smtClean="0"/>
              <a:t>ingrepen</a:t>
            </a:r>
            <a:r>
              <a:rPr lang="fr-BE" sz="3200" dirty="0" smtClean="0"/>
              <a:t>)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fr-BE" altLang="fr-FR" dirty="0" smtClean="0"/>
              <a:t>De </a:t>
            </a:r>
            <a:r>
              <a:rPr lang="fr-BE" altLang="fr-FR" dirty="0" err="1" smtClean="0"/>
              <a:t>ingreep</a:t>
            </a:r>
            <a:r>
              <a:rPr lang="fr-BE" altLang="fr-FR" dirty="0" smtClean="0"/>
              <a:t> op 2 </a:t>
            </a:r>
            <a:r>
              <a:rPr lang="fr-BE" altLang="fr-FR" dirty="0" err="1" smtClean="0"/>
              <a:t>borsten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kost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patiënt</a:t>
            </a:r>
            <a:r>
              <a:rPr lang="fr-BE" altLang="fr-FR" dirty="0" smtClean="0"/>
              <a:t> 1,5 </a:t>
            </a:r>
            <a:r>
              <a:rPr lang="fr-BE" altLang="fr-FR" dirty="0" err="1" smtClean="0"/>
              <a:t>keer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kost</a:t>
            </a:r>
            <a:r>
              <a:rPr lang="fr-BE" altLang="fr-FR" dirty="0" smtClean="0"/>
              <a:t> van 1 </a:t>
            </a:r>
            <a:r>
              <a:rPr lang="fr-BE" altLang="fr-FR" dirty="0" err="1" smtClean="0"/>
              <a:t>borst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zowel</a:t>
            </a:r>
            <a:r>
              <a:rPr lang="fr-BE" altLang="fr-FR" dirty="0" smtClean="0"/>
              <a:t> op het </a:t>
            </a:r>
            <a:r>
              <a:rPr lang="fr-BE" altLang="fr-FR" dirty="0" err="1" smtClean="0"/>
              <a:t>vlak</a:t>
            </a:r>
            <a:r>
              <a:rPr lang="fr-BE" altLang="fr-FR" dirty="0" smtClean="0"/>
              <a:t> van </a:t>
            </a:r>
            <a:r>
              <a:rPr lang="fr-BE" altLang="fr-FR" dirty="0" err="1" smtClean="0"/>
              <a:t>supplementen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als</a:t>
            </a:r>
            <a:r>
              <a:rPr lang="fr-BE" altLang="fr-FR" dirty="0" smtClean="0"/>
              <a:t> op </a:t>
            </a:r>
            <a:r>
              <a:rPr lang="fr-BE" altLang="fr-FR" dirty="0" err="1" smtClean="0"/>
              <a:t>dat</a:t>
            </a:r>
            <a:r>
              <a:rPr lang="fr-BE" altLang="fr-FR" dirty="0" smtClean="0"/>
              <a:t> van de niet </a:t>
            </a:r>
            <a:r>
              <a:rPr lang="fr-BE" altLang="fr-FR" dirty="0" err="1" smtClean="0"/>
              <a:t>terugbetaalde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verstrekkingen</a:t>
            </a:r>
            <a:endParaRPr lang="fr-BE" altLang="fr-FR" dirty="0" smtClean="0"/>
          </a:p>
          <a:p>
            <a:pPr algn="ctr">
              <a:spcBef>
                <a:spcPct val="0"/>
              </a:spcBef>
              <a:buNone/>
            </a:pPr>
            <a:endParaRPr lang="fr-BE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F5C8-F791-4382-A273-81A16DC51F27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054" y="2599427"/>
            <a:ext cx="7430852" cy="3735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842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err="1" smtClean="0"/>
              <a:t>Supplementen</a:t>
            </a:r>
            <a:r>
              <a:rPr lang="fr-FR" sz="4000" dirty="0" smtClean="0"/>
              <a:t> </a:t>
            </a:r>
            <a:r>
              <a:rPr lang="fr-FR" sz="4000" dirty="0" err="1" smtClean="0"/>
              <a:t>bij</a:t>
            </a:r>
            <a:r>
              <a:rPr lang="fr-FR" sz="4000" dirty="0" smtClean="0"/>
              <a:t> </a:t>
            </a:r>
            <a:r>
              <a:rPr lang="fr-FR" sz="4000" dirty="0" err="1" smtClean="0"/>
              <a:t>alle</a:t>
            </a:r>
            <a:r>
              <a:rPr lang="fr-FR" sz="4000" dirty="0" smtClean="0"/>
              <a:t> </a:t>
            </a:r>
            <a:r>
              <a:rPr lang="fr-FR" sz="4000" dirty="0" err="1" smtClean="0"/>
              <a:t>technieken</a:t>
            </a:r>
            <a:r>
              <a:rPr lang="fr-FR" sz="4000" dirty="0" smtClean="0"/>
              <a:t> : </a:t>
            </a:r>
            <a:r>
              <a:rPr lang="fr-FR" sz="4000" dirty="0" err="1" smtClean="0"/>
              <a:t>reconstructie</a:t>
            </a:r>
            <a:r>
              <a:rPr lang="fr-FR" sz="4000" dirty="0" smtClean="0"/>
              <a:t> van 1 </a:t>
            </a:r>
            <a:r>
              <a:rPr lang="fr-FR" sz="4000" dirty="0" err="1" smtClean="0"/>
              <a:t>borst</a:t>
            </a:r>
            <a:r>
              <a:rPr lang="fr-FR" sz="4000" dirty="0" smtClean="0"/>
              <a:t> in </a:t>
            </a:r>
            <a:r>
              <a:rPr lang="fr-FR" sz="4000" dirty="0" err="1" smtClean="0"/>
              <a:t>kamers</a:t>
            </a:r>
            <a:r>
              <a:rPr lang="fr-FR" sz="4000" dirty="0" smtClean="0"/>
              <a:t> MET </a:t>
            </a:r>
            <a:r>
              <a:rPr lang="fr-FR" sz="4000" dirty="0" err="1" smtClean="0"/>
              <a:t>supplémenten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</a:t>
            </a:r>
            <a:r>
              <a:rPr lang="fr-BE" altLang="fr-FR" sz="2000" dirty="0" err="1" smtClean="0"/>
              <a:t>Tabel</a:t>
            </a:r>
            <a:r>
              <a:rPr lang="fr-BE" altLang="fr-FR" sz="2000" dirty="0" smtClean="0"/>
              <a:t> infra: </a:t>
            </a:r>
            <a:r>
              <a:rPr lang="fr-BE" altLang="fr-FR" sz="2000" dirty="0" err="1" smtClean="0"/>
              <a:t>vergelijking</a:t>
            </a:r>
            <a:r>
              <a:rPr lang="fr-BE" altLang="fr-FR" sz="2000" dirty="0" smtClean="0"/>
              <a:t> van de </a:t>
            </a:r>
            <a:r>
              <a:rPr lang="fr-BE" altLang="fr-FR" sz="2000" dirty="0" err="1" smtClean="0"/>
              <a:t>kosten</a:t>
            </a:r>
            <a:r>
              <a:rPr lang="fr-BE" altLang="fr-FR" sz="2000" dirty="0" smtClean="0"/>
              <a:t> van de </a:t>
            </a:r>
            <a:r>
              <a:rPr lang="fr-BE" altLang="fr-FR" sz="2000" dirty="0" err="1" smtClean="0"/>
              <a:t>verschillende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technieken</a:t>
            </a:r>
            <a:r>
              <a:rPr lang="fr-BE" altLang="fr-FR" sz="2000" dirty="0" smtClean="0"/>
              <a:t>. Te </a:t>
            </a:r>
            <a:r>
              <a:rPr lang="fr-BE" altLang="fr-FR" sz="2000" dirty="0" err="1" smtClean="0"/>
              <a:t>noteren</a:t>
            </a:r>
            <a:r>
              <a:rPr lang="fr-BE" altLang="fr-FR" sz="2000" dirty="0" smtClean="0"/>
              <a:t>: </a:t>
            </a:r>
            <a:r>
              <a:rPr lang="fr-BE" altLang="fr-FR" sz="2000" dirty="0" err="1" smtClean="0"/>
              <a:t>weinig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ingrepen</a:t>
            </a:r>
            <a:r>
              <a:rPr lang="fr-BE" altLang="fr-FR" sz="2000" dirty="0" smtClean="0"/>
              <a:t> K650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Het </a:t>
            </a:r>
            <a:r>
              <a:rPr lang="fr-BE" altLang="fr-FR" sz="2000" dirty="0" err="1" smtClean="0"/>
              <a:t>is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voor</a:t>
            </a:r>
            <a:r>
              <a:rPr lang="fr-BE" altLang="fr-FR" sz="2000" dirty="0" smtClean="0"/>
              <a:t> de K750 </a:t>
            </a:r>
            <a:r>
              <a:rPr lang="fr-BE" altLang="fr-FR" sz="2000" dirty="0" err="1" smtClean="0"/>
              <a:t>techniek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dat</a:t>
            </a:r>
            <a:r>
              <a:rPr lang="fr-BE" altLang="fr-FR" sz="2000" dirty="0" smtClean="0"/>
              <a:t> de </a:t>
            </a:r>
            <a:r>
              <a:rPr lang="fr-BE" altLang="fr-FR" sz="2000" dirty="0" err="1" smtClean="0"/>
              <a:t>grootste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bedragen</a:t>
            </a:r>
            <a:r>
              <a:rPr lang="fr-BE" altLang="fr-FR" sz="2000" dirty="0" smtClean="0"/>
              <a:t> niet </a:t>
            </a:r>
            <a:r>
              <a:rPr lang="fr-BE" altLang="fr-FR" sz="2000" dirty="0" err="1" smtClean="0"/>
              <a:t>terugbetaalde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therapieën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aangerekend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worden</a:t>
            </a:r>
            <a:endParaRPr lang="fr-BE" altLang="fr-FR" sz="20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De </a:t>
            </a:r>
            <a:r>
              <a:rPr lang="fr-BE" altLang="fr-FR" sz="2000" dirty="0" err="1" smtClean="0"/>
              <a:t>facturering</a:t>
            </a:r>
            <a:r>
              <a:rPr lang="fr-BE" altLang="fr-FR" sz="2000" dirty="0" smtClean="0"/>
              <a:t>  van niet </a:t>
            </a:r>
            <a:r>
              <a:rPr lang="fr-BE" altLang="fr-FR" sz="2000" dirty="0" err="1" smtClean="0"/>
              <a:t>terugbetaalde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therapieën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vindt</a:t>
            </a:r>
            <a:r>
              <a:rPr lang="fr-BE" altLang="fr-FR" sz="2000" dirty="0" smtClean="0"/>
              <a:t> men </a:t>
            </a:r>
            <a:r>
              <a:rPr lang="fr-BE" altLang="fr-FR" sz="2000" dirty="0" err="1" smtClean="0"/>
              <a:t>terug</a:t>
            </a:r>
            <a:r>
              <a:rPr lang="fr-BE" altLang="fr-FR" sz="2000" dirty="0" smtClean="0"/>
              <a:t> in minimum 5% van </a:t>
            </a:r>
            <a:r>
              <a:rPr lang="fr-BE" altLang="fr-FR" sz="2000" dirty="0" err="1" smtClean="0"/>
              <a:t>alle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technieken</a:t>
            </a:r>
            <a:r>
              <a:rPr lang="fr-BE" altLang="fr-FR" sz="2000" dirty="0" smtClean="0"/>
              <a:t>, maar </a:t>
            </a:r>
            <a:r>
              <a:rPr lang="fr-BE" altLang="fr-FR" sz="2000" dirty="0" err="1" smtClean="0"/>
              <a:t>komt</a:t>
            </a:r>
            <a:r>
              <a:rPr lang="fr-BE" altLang="fr-FR" sz="2000" dirty="0" smtClean="0"/>
              <a:t> het </a:t>
            </a:r>
            <a:r>
              <a:rPr lang="fr-BE" altLang="fr-FR" sz="2000" dirty="0" err="1" smtClean="0"/>
              <a:t>frequentst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voor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bij</a:t>
            </a:r>
            <a:r>
              <a:rPr lang="fr-BE" altLang="fr-FR" sz="2000" dirty="0" smtClean="0"/>
              <a:t> K750</a:t>
            </a:r>
            <a:endParaRPr lang="fr-BE" altLang="fr-FR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Het </a:t>
            </a:r>
            <a:r>
              <a:rPr lang="fr-BE" altLang="fr-FR" sz="2000" dirty="0" err="1" smtClean="0"/>
              <a:t>gemiddelde</a:t>
            </a:r>
            <a:r>
              <a:rPr lang="fr-BE" altLang="fr-FR" sz="2000" dirty="0" smtClean="0"/>
              <a:t> van de totale </a:t>
            </a:r>
            <a:r>
              <a:rPr lang="fr-BE" altLang="fr-FR" sz="2000" dirty="0" err="1" smtClean="0"/>
              <a:t>kosten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ten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laste</a:t>
            </a:r>
            <a:r>
              <a:rPr lang="fr-BE" altLang="fr-FR" sz="2000" dirty="0" smtClean="0"/>
              <a:t> van de </a:t>
            </a:r>
            <a:r>
              <a:rPr lang="fr-BE" altLang="fr-FR" sz="2000" dirty="0" err="1" smtClean="0"/>
              <a:t>patiënte</a:t>
            </a:r>
            <a:r>
              <a:rPr lang="fr-BE" altLang="fr-FR" sz="2000" dirty="0" smtClean="0"/>
              <a:t> (</a:t>
            </a:r>
            <a:r>
              <a:rPr lang="fr-BE" altLang="fr-FR" sz="2000" dirty="0" err="1" smtClean="0"/>
              <a:t>inclusief</a:t>
            </a:r>
            <a:r>
              <a:rPr lang="fr-BE" altLang="fr-FR" sz="2000" dirty="0" smtClean="0"/>
              <a:t> niet </a:t>
            </a:r>
            <a:r>
              <a:rPr lang="fr-BE" altLang="fr-FR" sz="2000" dirty="0" err="1" smtClean="0"/>
              <a:t>terugbetaalde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therapieën</a:t>
            </a:r>
            <a:r>
              <a:rPr lang="fr-BE" altLang="fr-FR" sz="2000" dirty="0" smtClean="0"/>
              <a:t>) </a:t>
            </a:r>
            <a:r>
              <a:rPr lang="fr-BE" altLang="fr-FR" sz="2000" dirty="0" err="1" smtClean="0"/>
              <a:t>is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redelijk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hoog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voor</a:t>
            </a:r>
            <a:r>
              <a:rPr lang="fr-BE" altLang="fr-FR" sz="2000" dirty="0" smtClean="0"/>
              <a:t> de </a:t>
            </a:r>
            <a:r>
              <a:rPr lang="fr-BE" altLang="fr-FR" sz="2000" dirty="0" err="1" smtClean="0"/>
              <a:t>meeste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technieken</a:t>
            </a:r>
            <a:endParaRPr lang="fr-BE" altLang="fr-FR" sz="2000" dirty="0"/>
          </a:p>
          <a:p>
            <a:pPr marL="1028700" lvl="2" indent="-171450">
              <a:defRPr/>
            </a:pPr>
            <a:r>
              <a:rPr lang="fr-BE" altLang="fr-FR" sz="1600" dirty="0" err="1" smtClean="0"/>
              <a:t>Voor</a:t>
            </a:r>
            <a:r>
              <a:rPr lang="fr-BE" altLang="fr-FR" sz="1600" dirty="0" smtClean="0"/>
              <a:t> de </a:t>
            </a:r>
            <a:r>
              <a:rPr lang="fr-BE" altLang="fr-FR" sz="1600" dirty="0" err="1" smtClean="0"/>
              <a:t>minst</a:t>
            </a:r>
            <a:r>
              <a:rPr lang="fr-BE" altLang="fr-FR" sz="1600" dirty="0" smtClean="0"/>
              <a:t> dure </a:t>
            </a:r>
            <a:r>
              <a:rPr lang="fr-BE" altLang="fr-FR" sz="1600" dirty="0" err="1" smtClean="0"/>
              <a:t>technieken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binnen</a:t>
            </a:r>
            <a:r>
              <a:rPr lang="fr-BE" altLang="fr-FR" sz="1600" dirty="0" smtClean="0"/>
              <a:t> de ZIV, </a:t>
            </a:r>
            <a:r>
              <a:rPr lang="fr-BE" altLang="fr-FR" sz="1600" dirty="0" err="1" smtClean="0"/>
              <a:t>bedraagt</a:t>
            </a:r>
            <a:r>
              <a:rPr lang="fr-BE" altLang="fr-FR" sz="1600" dirty="0" smtClean="0"/>
              <a:t> dit </a:t>
            </a:r>
            <a:r>
              <a:rPr lang="fr-BE" altLang="fr-FR" sz="1600" dirty="0" err="1" smtClean="0"/>
              <a:t>gemiddeld</a:t>
            </a:r>
            <a:r>
              <a:rPr lang="fr-BE" altLang="fr-FR" sz="1600" dirty="0" smtClean="0"/>
              <a:t> 4x de ZIV-</a:t>
            </a:r>
            <a:r>
              <a:rPr lang="fr-BE" altLang="fr-FR" sz="1600" dirty="0" err="1" smtClean="0"/>
              <a:t>kost</a:t>
            </a:r>
            <a:endParaRPr lang="fr-BE" altLang="fr-FR" sz="1600" dirty="0"/>
          </a:p>
          <a:p>
            <a:pPr marL="1485900" lvl="3" indent="-171450">
              <a:defRPr/>
            </a:pPr>
            <a:r>
              <a:rPr lang="fr-BE" altLang="fr-FR" sz="1200" dirty="0" err="1" smtClean="0"/>
              <a:t>Voor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reconstructies</a:t>
            </a:r>
            <a:r>
              <a:rPr lang="fr-BE" altLang="fr-FR" sz="1200" dirty="0" smtClean="0"/>
              <a:t> met  </a:t>
            </a:r>
            <a:r>
              <a:rPr lang="fr-BE" altLang="fr-FR" sz="1200" dirty="0" err="1" smtClean="0"/>
              <a:t>implantaten</a:t>
            </a:r>
            <a:r>
              <a:rPr lang="fr-BE" altLang="fr-FR" sz="1200" dirty="0" smtClean="0"/>
              <a:t> K150, 2300 euro</a:t>
            </a:r>
            <a:endParaRPr lang="fr-BE" altLang="fr-FR" sz="1200" dirty="0"/>
          </a:p>
          <a:p>
            <a:pPr marL="1485900" lvl="3" indent="-171450">
              <a:defRPr/>
            </a:pPr>
            <a:r>
              <a:rPr lang="fr-BE" altLang="fr-FR" sz="1200" dirty="0" err="1" smtClean="0"/>
              <a:t>Voor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reconstructies</a:t>
            </a:r>
            <a:r>
              <a:rPr lang="fr-BE" altLang="fr-FR" sz="1200" dirty="0" smtClean="0"/>
              <a:t> met </a:t>
            </a:r>
            <a:r>
              <a:rPr lang="fr-BE" altLang="fr-FR" sz="1200" dirty="0" err="1" smtClean="0"/>
              <a:t>implantaten</a:t>
            </a:r>
            <a:r>
              <a:rPr lang="fr-BE" altLang="fr-FR" sz="1200" dirty="0" smtClean="0"/>
              <a:t> K225 </a:t>
            </a:r>
            <a:r>
              <a:rPr lang="fr-BE" altLang="fr-FR" sz="1200" dirty="0" err="1" smtClean="0"/>
              <a:t>tot</a:t>
            </a:r>
            <a:r>
              <a:rPr lang="fr-BE" altLang="fr-FR" sz="1200" dirty="0" smtClean="0"/>
              <a:t> </a:t>
            </a:r>
            <a:r>
              <a:rPr lang="fr-BE" altLang="fr-FR" sz="1200" dirty="0"/>
              <a:t>K400, </a:t>
            </a:r>
            <a:r>
              <a:rPr lang="fr-BE" altLang="fr-FR" sz="1200" dirty="0" smtClean="0"/>
              <a:t>van </a:t>
            </a:r>
            <a:r>
              <a:rPr lang="fr-BE" altLang="fr-FR" sz="1200" dirty="0"/>
              <a:t>3000 </a:t>
            </a:r>
            <a:r>
              <a:rPr lang="fr-BE" altLang="fr-FR" sz="1200" dirty="0" smtClean="0"/>
              <a:t>euro </a:t>
            </a:r>
            <a:r>
              <a:rPr lang="fr-BE" altLang="fr-FR" sz="1200" dirty="0" err="1" smtClean="0"/>
              <a:t>tot</a:t>
            </a:r>
            <a:r>
              <a:rPr lang="fr-BE" altLang="fr-FR" sz="1200" dirty="0" smtClean="0"/>
              <a:t> </a:t>
            </a:r>
            <a:r>
              <a:rPr lang="fr-BE" altLang="fr-FR" sz="1200" dirty="0"/>
              <a:t>4200 </a:t>
            </a:r>
            <a:r>
              <a:rPr lang="fr-BE" altLang="fr-FR" sz="1200" dirty="0" smtClean="0"/>
              <a:t>euro</a:t>
            </a:r>
            <a:endParaRPr lang="fr-BE" altLang="fr-FR" sz="1200" dirty="0"/>
          </a:p>
          <a:p>
            <a:pPr marL="1028700" lvl="2" indent="-171450">
              <a:defRPr/>
            </a:pPr>
            <a:r>
              <a:rPr lang="fr-BE" altLang="fr-FR" sz="1600" dirty="0" err="1" smtClean="0"/>
              <a:t>Voor</a:t>
            </a:r>
            <a:r>
              <a:rPr lang="fr-BE" altLang="fr-FR" sz="1600" dirty="0" smtClean="0"/>
              <a:t> de </a:t>
            </a:r>
            <a:r>
              <a:rPr lang="fr-BE" altLang="fr-FR" sz="1600" dirty="0" err="1" smtClean="0"/>
              <a:t>technieken</a:t>
            </a:r>
            <a:r>
              <a:rPr lang="fr-BE" altLang="fr-FR" sz="1600" dirty="0" smtClean="0"/>
              <a:t> K650 en </a:t>
            </a:r>
            <a:r>
              <a:rPr lang="fr-BE" altLang="fr-FR" sz="1600" dirty="0"/>
              <a:t>K750, </a:t>
            </a:r>
            <a:r>
              <a:rPr lang="fr-BE" altLang="fr-FR" sz="1600" dirty="0" err="1" smtClean="0"/>
              <a:t>bedraagt</a:t>
            </a:r>
            <a:r>
              <a:rPr lang="fr-BE" altLang="fr-FR" sz="1600" dirty="0" smtClean="0"/>
              <a:t> dit </a:t>
            </a:r>
            <a:r>
              <a:rPr lang="fr-BE" altLang="fr-FR" sz="1600" dirty="0" err="1" smtClean="0"/>
              <a:t>meer</a:t>
            </a:r>
            <a:r>
              <a:rPr lang="fr-BE" altLang="fr-FR" sz="1600" dirty="0" smtClean="0"/>
              <a:t> dan 2x het ZIV-</a:t>
            </a:r>
            <a:r>
              <a:rPr lang="fr-BE" altLang="fr-FR" sz="1600" dirty="0" err="1" smtClean="0"/>
              <a:t>bedrag</a:t>
            </a:r>
            <a:endParaRPr lang="fr-BE" altLang="fr-FR" sz="1600" dirty="0"/>
          </a:p>
          <a:p>
            <a:pPr marL="1485900" lvl="3" indent="-171450">
              <a:defRPr/>
            </a:pPr>
            <a:r>
              <a:rPr lang="fr-BE" altLang="fr-FR" sz="1200" dirty="0" err="1" smtClean="0"/>
              <a:t>Een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gemiddelde</a:t>
            </a:r>
            <a:r>
              <a:rPr lang="fr-BE" altLang="fr-FR" sz="1200" dirty="0" smtClean="0"/>
              <a:t> van </a:t>
            </a:r>
            <a:r>
              <a:rPr lang="fr-BE" altLang="fr-FR" sz="1200" dirty="0"/>
              <a:t>5800 </a:t>
            </a:r>
            <a:r>
              <a:rPr lang="fr-BE" altLang="fr-FR" sz="1200" dirty="0" smtClean="0"/>
              <a:t>euro </a:t>
            </a:r>
            <a:r>
              <a:rPr lang="fr-BE" altLang="fr-FR" sz="1200" dirty="0" err="1" smtClean="0"/>
              <a:t>voor</a:t>
            </a:r>
            <a:r>
              <a:rPr lang="fr-BE" altLang="fr-FR" sz="1200" dirty="0" smtClean="0"/>
              <a:t> </a:t>
            </a:r>
            <a:r>
              <a:rPr lang="fr-BE" altLang="fr-FR" sz="1200" dirty="0"/>
              <a:t>K750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C128-16EB-43AD-BE24-49255EE62C4F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1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Doelstellingen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b="1" dirty="0" err="1" smtClean="0"/>
              <a:t>Vraag</a:t>
            </a:r>
            <a:r>
              <a:rPr lang="fr-FR" sz="2800" b="1" dirty="0" smtClean="0"/>
              <a:t> van 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</a:rPr>
              <a:t>RIZIV </a:t>
            </a:r>
            <a:r>
              <a:rPr lang="fr-FR" sz="2800" b="1" dirty="0"/>
              <a:t>: </a:t>
            </a:r>
            <a:r>
              <a:rPr lang="fr-FR" dirty="0" err="1"/>
              <a:t>O</a:t>
            </a:r>
            <a:r>
              <a:rPr lang="fr-FR" dirty="0" err="1" smtClean="0"/>
              <a:t>verzicht</a:t>
            </a:r>
            <a:r>
              <a:rPr lang="fr-FR" dirty="0" smtClean="0"/>
              <a:t> </a:t>
            </a:r>
            <a:r>
              <a:rPr lang="fr-FR" dirty="0" err="1" smtClean="0"/>
              <a:t>gefactureerde</a:t>
            </a:r>
            <a:r>
              <a:rPr lang="fr-FR" dirty="0" smtClean="0"/>
              <a:t> </a:t>
            </a:r>
            <a:r>
              <a:rPr lang="fr-FR" dirty="0" err="1" smtClean="0"/>
              <a:t>supplementen</a:t>
            </a:r>
            <a:r>
              <a:rPr lang="fr-FR" dirty="0" smtClean="0"/>
              <a:t> </a:t>
            </a:r>
            <a:r>
              <a:rPr lang="fr-FR" dirty="0" err="1" smtClean="0"/>
              <a:t>omwille</a:t>
            </a:r>
            <a:r>
              <a:rPr lang="fr-FR" dirty="0" smtClean="0"/>
              <a:t> van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 </a:t>
            </a:r>
            <a:r>
              <a:rPr lang="fr-FR" dirty="0" err="1" smtClean="0"/>
              <a:t>Vraag</a:t>
            </a:r>
            <a:r>
              <a:rPr lang="fr-FR" dirty="0" smtClean="0"/>
              <a:t> </a:t>
            </a:r>
            <a:r>
              <a:rPr lang="fr-FR" dirty="0" err="1" smtClean="0"/>
              <a:t>plastisch</a:t>
            </a:r>
            <a:r>
              <a:rPr lang="fr-FR" dirty="0" smtClean="0"/>
              <a:t> </a:t>
            </a:r>
            <a:r>
              <a:rPr lang="fr-FR" dirty="0" err="1" smtClean="0"/>
              <a:t>chirurgen</a:t>
            </a:r>
            <a:r>
              <a:rPr lang="fr-FR" dirty="0" smtClean="0"/>
              <a:t> </a:t>
            </a:r>
            <a:r>
              <a:rPr lang="fr-FR" dirty="0" err="1" smtClean="0"/>
              <a:t>tot</a:t>
            </a:r>
            <a:r>
              <a:rPr lang="fr-FR" dirty="0" smtClean="0"/>
              <a:t> </a:t>
            </a:r>
            <a:r>
              <a:rPr lang="fr-FR" dirty="0" err="1" smtClean="0"/>
              <a:t>herwaardering</a:t>
            </a:r>
            <a:r>
              <a:rPr lang="fr-FR" dirty="0" smtClean="0"/>
              <a:t> DIEP </a:t>
            </a:r>
            <a:r>
              <a:rPr lang="fr-FR" dirty="0" err="1" smtClean="0"/>
              <a:t>ingreep</a:t>
            </a:r>
            <a:r>
              <a:rPr lang="fr-FR" dirty="0" smtClean="0"/>
              <a:t> </a:t>
            </a:r>
            <a:r>
              <a:rPr lang="fr-FR" dirty="0"/>
              <a:t>(K750)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 </a:t>
            </a:r>
            <a:r>
              <a:rPr lang="fr-FR" dirty="0" err="1" smtClean="0"/>
              <a:t>Persartikels</a:t>
            </a:r>
            <a:r>
              <a:rPr lang="fr-FR" dirty="0" smtClean="0"/>
              <a:t> </a:t>
            </a:r>
            <a:r>
              <a:rPr lang="fr-FR" dirty="0" err="1" smtClean="0"/>
              <a:t>melding</a:t>
            </a:r>
            <a:r>
              <a:rPr lang="fr-FR" dirty="0" smtClean="0"/>
              <a:t> </a:t>
            </a:r>
            <a:r>
              <a:rPr lang="fr-FR" dirty="0" err="1" smtClean="0"/>
              <a:t>makend</a:t>
            </a:r>
            <a:r>
              <a:rPr lang="fr-FR" dirty="0" smtClean="0"/>
              <a:t> van </a:t>
            </a:r>
            <a:r>
              <a:rPr lang="fr-FR" dirty="0" err="1" smtClean="0"/>
              <a:t>zware</a:t>
            </a:r>
            <a:r>
              <a:rPr lang="fr-FR" dirty="0" smtClean="0"/>
              <a:t> </a:t>
            </a:r>
            <a:r>
              <a:rPr lang="fr-FR" dirty="0" err="1" smtClean="0"/>
              <a:t>kosten</a:t>
            </a:r>
            <a:r>
              <a:rPr lang="fr-FR" dirty="0" smtClean="0"/>
              <a:t> </a:t>
            </a:r>
            <a:r>
              <a:rPr lang="fr-FR" dirty="0" err="1" smtClean="0"/>
              <a:t>ten</a:t>
            </a:r>
            <a:r>
              <a:rPr lang="fr-FR" dirty="0" smtClean="0"/>
              <a:t> </a:t>
            </a:r>
            <a:r>
              <a:rPr lang="fr-FR" dirty="0" err="1" smtClean="0"/>
              <a:t>laste</a:t>
            </a:r>
            <a:r>
              <a:rPr lang="fr-FR" dirty="0" smtClean="0"/>
              <a:t> van </a:t>
            </a:r>
            <a:r>
              <a:rPr lang="fr-FR" dirty="0" err="1" smtClean="0"/>
              <a:t>patiënt</a:t>
            </a:r>
            <a:endParaRPr lang="fr-FR" dirty="0"/>
          </a:p>
          <a:p>
            <a:r>
              <a:rPr lang="fr-FR" sz="2800" b="1" dirty="0" err="1" smtClean="0"/>
              <a:t>Voorstel</a:t>
            </a: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chemeClr val="bg2">
                    <a:lumMod val="75000"/>
                  </a:schemeClr>
                </a:solidFill>
              </a:rPr>
              <a:t>IMA</a:t>
            </a:r>
            <a:r>
              <a:rPr lang="fr-FR" sz="2800" b="1" dirty="0" smtClean="0"/>
              <a:t> </a:t>
            </a:r>
            <a:r>
              <a:rPr lang="fr-FR" sz="2800" b="1" dirty="0"/>
              <a:t>: </a:t>
            </a:r>
            <a:r>
              <a:rPr lang="fr-FR" dirty="0" smtClean="0"/>
              <a:t>analyse </a:t>
            </a:r>
            <a:r>
              <a:rPr lang="fr-FR" dirty="0" err="1" smtClean="0"/>
              <a:t>aanvullen</a:t>
            </a:r>
            <a:r>
              <a:rPr lang="fr-FR" dirty="0" smtClean="0"/>
              <a:t> met 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 </a:t>
            </a:r>
            <a:r>
              <a:rPr lang="fr-FR" dirty="0" err="1" smtClean="0"/>
              <a:t>Observatie</a:t>
            </a:r>
            <a:r>
              <a:rPr lang="fr-FR" dirty="0" smtClean="0"/>
              <a:t> </a:t>
            </a:r>
            <a:r>
              <a:rPr lang="fr-FR" dirty="0" err="1" smtClean="0"/>
              <a:t>gerelateerde</a:t>
            </a:r>
            <a:r>
              <a:rPr lang="fr-FR" dirty="0" smtClean="0"/>
              <a:t> </a:t>
            </a:r>
            <a:r>
              <a:rPr lang="fr-FR" dirty="0" err="1" smtClean="0"/>
              <a:t>facturatie</a:t>
            </a:r>
            <a:r>
              <a:rPr lang="fr-FR" dirty="0" smtClean="0"/>
              <a:t> </a:t>
            </a:r>
            <a:r>
              <a:rPr lang="fr-FR" dirty="0" err="1" smtClean="0"/>
              <a:t>aan</a:t>
            </a:r>
            <a:r>
              <a:rPr lang="fr-FR" dirty="0" smtClean="0"/>
              <a:t> </a:t>
            </a:r>
            <a:r>
              <a:rPr lang="fr-FR" dirty="0" err="1" smtClean="0"/>
              <a:t>borstreconstructie</a:t>
            </a:r>
            <a:r>
              <a:rPr lang="fr-FR" dirty="0" smtClean="0"/>
              <a:t> – </a:t>
            </a:r>
            <a:r>
              <a:rPr lang="fr-FR" dirty="0" err="1" smtClean="0"/>
              <a:t>supplementen</a:t>
            </a:r>
            <a:r>
              <a:rPr lang="fr-FR" dirty="0" smtClean="0"/>
              <a:t> en niet </a:t>
            </a:r>
            <a:r>
              <a:rPr lang="fr-FR" dirty="0" err="1" smtClean="0"/>
              <a:t>door</a:t>
            </a:r>
            <a:r>
              <a:rPr lang="fr-FR" dirty="0" smtClean="0"/>
              <a:t> de </a:t>
            </a:r>
            <a:r>
              <a:rPr lang="fr-FR" dirty="0" err="1" smtClean="0"/>
              <a:t>verplichte</a:t>
            </a:r>
            <a:r>
              <a:rPr lang="fr-FR" dirty="0" smtClean="0"/>
              <a:t> </a:t>
            </a:r>
            <a:r>
              <a:rPr lang="fr-FR" dirty="0" err="1" smtClean="0"/>
              <a:t>verzekering</a:t>
            </a:r>
            <a:r>
              <a:rPr lang="fr-FR" dirty="0" smtClean="0"/>
              <a:t> </a:t>
            </a:r>
            <a:r>
              <a:rPr lang="fr-FR" dirty="0" err="1" smtClean="0"/>
              <a:t>terugbetaalde</a:t>
            </a:r>
            <a:r>
              <a:rPr lang="fr-FR" dirty="0" smtClean="0"/>
              <a:t> </a:t>
            </a:r>
            <a:r>
              <a:rPr lang="fr-FR" dirty="0" err="1" smtClean="0"/>
              <a:t>verstrekkingen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 </a:t>
            </a:r>
            <a:r>
              <a:rPr lang="fr-FR" dirty="0" err="1" smtClean="0"/>
              <a:t>Observatie</a:t>
            </a:r>
            <a:r>
              <a:rPr lang="fr-FR" dirty="0" smtClean="0"/>
              <a:t> van de </a:t>
            </a:r>
            <a:r>
              <a:rPr lang="fr-FR" dirty="0" err="1" smtClean="0"/>
              <a:t>gehanteerde</a:t>
            </a:r>
            <a:r>
              <a:rPr lang="fr-FR" dirty="0" smtClean="0"/>
              <a:t> </a:t>
            </a:r>
            <a:r>
              <a:rPr lang="fr-FR" dirty="0" err="1" smtClean="0"/>
              <a:t>praktijk</a:t>
            </a:r>
            <a:r>
              <a:rPr lang="fr-FR" dirty="0" smtClean="0"/>
              <a:t> om dossier ter </a:t>
            </a:r>
            <a:r>
              <a:rPr lang="fr-FR" dirty="0" err="1" smtClean="0"/>
              <a:t>bevordering</a:t>
            </a:r>
            <a:r>
              <a:rPr lang="fr-FR" dirty="0" smtClean="0"/>
              <a:t> van expertise-</a:t>
            </a:r>
            <a:r>
              <a:rPr lang="fr-FR" dirty="0" err="1" smtClean="0"/>
              <a:t>centralisatie</a:t>
            </a:r>
            <a:r>
              <a:rPr lang="fr-FR" dirty="0" smtClean="0"/>
              <a:t> te </a:t>
            </a:r>
            <a:r>
              <a:rPr lang="fr-FR" dirty="0" err="1" smtClean="0"/>
              <a:t>onderbouwen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 </a:t>
            </a:r>
            <a:r>
              <a:rPr lang="fr-FR" dirty="0" err="1" smtClean="0"/>
              <a:t>Onderzoek</a:t>
            </a:r>
            <a:r>
              <a:rPr lang="fr-FR" dirty="0" smtClean="0"/>
              <a:t> </a:t>
            </a:r>
            <a:r>
              <a:rPr lang="fr-FR" dirty="0" err="1" smtClean="0"/>
              <a:t>termijnen</a:t>
            </a:r>
            <a:r>
              <a:rPr lang="fr-FR" dirty="0" smtClean="0"/>
              <a:t> </a:t>
            </a:r>
            <a:r>
              <a:rPr lang="fr-FR" dirty="0" err="1" smtClean="0"/>
              <a:t>tussen</a:t>
            </a:r>
            <a:r>
              <a:rPr lang="fr-FR" dirty="0" smtClean="0"/>
              <a:t> </a:t>
            </a:r>
            <a:r>
              <a:rPr lang="fr-FR" dirty="0" err="1" smtClean="0"/>
              <a:t>amputatie</a:t>
            </a:r>
            <a:r>
              <a:rPr lang="fr-FR" dirty="0" smtClean="0"/>
              <a:t> en </a:t>
            </a:r>
            <a:r>
              <a:rPr lang="fr-FR" dirty="0" err="1" smtClean="0"/>
              <a:t>reconstructie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81C9-99D9-46F4-886A-BCACD3F03C62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Supplementen aangerekend bij alle technieken: reconstructie van 1 borst in  kamer MET supplement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DA48-A334-4A6F-9FD5-A8DC12EA5BAC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068" y="1846263"/>
            <a:ext cx="6559000" cy="43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6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3" y="286603"/>
            <a:ext cx="10344797" cy="1450757"/>
          </a:xfrm>
        </p:spPr>
        <p:txBody>
          <a:bodyPr>
            <a:noAutofit/>
          </a:bodyPr>
          <a:lstStyle/>
          <a:p>
            <a:r>
              <a:rPr lang="fr-FR" sz="3200" dirty="0" smtClean="0"/>
              <a:t>De </a:t>
            </a:r>
            <a:r>
              <a:rPr lang="fr-FR" sz="3200" dirty="0" err="1" smtClean="0"/>
              <a:t>bedragen</a:t>
            </a:r>
            <a:r>
              <a:rPr lang="fr-FR" sz="3200" dirty="0" smtClean="0"/>
              <a:t> </a:t>
            </a:r>
            <a:r>
              <a:rPr lang="fr-FR" sz="3200" dirty="0" err="1" smtClean="0"/>
              <a:t>ten</a:t>
            </a:r>
            <a:r>
              <a:rPr lang="fr-FR" sz="3200" dirty="0" smtClean="0"/>
              <a:t> </a:t>
            </a:r>
            <a:r>
              <a:rPr lang="fr-FR" sz="3200" dirty="0" err="1" smtClean="0"/>
              <a:t>laste</a:t>
            </a:r>
            <a:r>
              <a:rPr lang="fr-FR" sz="3200" dirty="0" smtClean="0"/>
              <a:t> van de </a:t>
            </a:r>
            <a:r>
              <a:rPr lang="fr-FR" sz="3200" dirty="0" err="1" smtClean="0"/>
              <a:t>patiënte</a:t>
            </a:r>
            <a:r>
              <a:rPr lang="fr-FR" sz="3200" dirty="0" smtClean="0"/>
              <a:t> </a:t>
            </a:r>
            <a:r>
              <a:rPr lang="fr-FR" sz="3200" dirty="0" err="1" smtClean="0"/>
              <a:t>bij</a:t>
            </a:r>
            <a:r>
              <a:rPr lang="fr-FR" sz="3200" dirty="0" smtClean="0"/>
              <a:t> </a:t>
            </a:r>
            <a:r>
              <a:rPr lang="fr-FR" sz="3200" dirty="0" err="1" smtClean="0"/>
              <a:t>technieken</a:t>
            </a:r>
            <a:r>
              <a:rPr lang="fr-FR" sz="3200" dirty="0" smtClean="0"/>
              <a:t> </a:t>
            </a:r>
            <a:r>
              <a:rPr lang="fr-FR" sz="3200" dirty="0" err="1" smtClean="0"/>
              <a:t>verschillend</a:t>
            </a:r>
            <a:r>
              <a:rPr lang="fr-FR" sz="3200" dirty="0" smtClean="0"/>
              <a:t> van K750: </a:t>
            </a:r>
            <a:r>
              <a:rPr lang="fr-FR" sz="3200" dirty="0" err="1" smtClean="0"/>
              <a:t>reconstructie</a:t>
            </a:r>
            <a:r>
              <a:rPr lang="fr-FR" sz="3200" dirty="0" smtClean="0"/>
              <a:t> van 1 </a:t>
            </a:r>
            <a:r>
              <a:rPr lang="fr-FR" sz="3200" dirty="0" err="1" smtClean="0"/>
              <a:t>borst</a:t>
            </a:r>
            <a:r>
              <a:rPr lang="fr-FR" sz="3200" dirty="0" smtClean="0"/>
              <a:t> in </a:t>
            </a:r>
            <a:r>
              <a:rPr lang="fr-FR" sz="3200" dirty="0" err="1" smtClean="0"/>
              <a:t>kamer</a:t>
            </a:r>
            <a:r>
              <a:rPr lang="fr-FR" sz="3200" dirty="0" smtClean="0"/>
              <a:t> ZONDER </a:t>
            </a:r>
            <a:r>
              <a:rPr lang="fr-FR" sz="3200" dirty="0" err="1" smtClean="0"/>
              <a:t>supplementen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BE" altLang="fr-FR" dirty="0" err="1" smtClean="0"/>
              <a:t>Hoewel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facturatie</a:t>
            </a:r>
            <a:r>
              <a:rPr lang="fr-BE" altLang="fr-FR" dirty="0" smtClean="0"/>
              <a:t> niet </a:t>
            </a:r>
            <a:r>
              <a:rPr lang="fr-BE" altLang="fr-FR" dirty="0" err="1" smtClean="0"/>
              <a:t>terugbetaalde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therapieën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vaak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voorkomt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bij</a:t>
            </a:r>
            <a:r>
              <a:rPr lang="fr-BE" altLang="fr-FR" dirty="0" smtClean="0"/>
              <a:t> K750 – </a:t>
            </a:r>
            <a:r>
              <a:rPr lang="fr-BE" altLang="fr-FR" dirty="0" err="1" smtClean="0"/>
              <a:t>bij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meer</a:t>
            </a:r>
            <a:r>
              <a:rPr lang="fr-BE" altLang="fr-FR" dirty="0" smtClean="0"/>
              <a:t> dan de </a:t>
            </a:r>
            <a:r>
              <a:rPr lang="fr-BE" altLang="fr-FR" dirty="0" err="1" smtClean="0"/>
              <a:t>helft</a:t>
            </a:r>
            <a:r>
              <a:rPr lang="fr-BE" altLang="fr-FR" dirty="0" smtClean="0"/>
              <a:t> van de </a:t>
            </a:r>
            <a:r>
              <a:rPr lang="fr-BE" altLang="fr-FR" dirty="0" err="1" smtClean="0"/>
              <a:t>reconstrucites</a:t>
            </a:r>
            <a:endParaRPr lang="fr-BE" altLang="fr-FR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  </a:t>
            </a:r>
            <a:r>
              <a:rPr lang="fr-BE" altLang="fr-FR" sz="2000" dirty="0" err="1" smtClean="0"/>
              <a:t>Heel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zeldzaam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bij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andere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technieken</a:t>
            </a:r>
            <a:endParaRPr lang="fr-BE" altLang="fr-FR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300" dirty="0" smtClean="0"/>
              <a:t>Quasi </a:t>
            </a:r>
            <a:r>
              <a:rPr lang="fr-BE" altLang="fr-FR" sz="1300" dirty="0" err="1" smtClean="0"/>
              <a:t>onbestaande</a:t>
            </a:r>
            <a:r>
              <a:rPr lang="fr-BE" altLang="fr-FR" sz="1300" dirty="0" smtClean="0"/>
              <a:t> </a:t>
            </a:r>
            <a:r>
              <a:rPr lang="fr-BE" altLang="fr-FR" sz="1300" dirty="0" err="1" smtClean="0"/>
              <a:t>voor</a:t>
            </a:r>
            <a:r>
              <a:rPr lang="fr-BE" altLang="fr-FR" sz="1300" dirty="0" smtClean="0"/>
              <a:t> K400 en K650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300" dirty="0" smtClean="0"/>
              <a:t>Minimum </a:t>
            </a:r>
            <a:r>
              <a:rPr lang="fr-BE" altLang="fr-FR" sz="1300" dirty="0"/>
              <a:t>5% </a:t>
            </a:r>
            <a:r>
              <a:rPr lang="fr-BE" altLang="fr-FR" sz="1300" dirty="0" err="1" smtClean="0"/>
              <a:t>bij</a:t>
            </a:r>
            <a:r>
              <a:rPr lang="fr-BE" altLang="fr-FR" sz="1300" dirty="0" smtClean="0"/>
              <a:t> </a:t>
            </a:r>
            <a:r>
              <a:rPr lang="fr-BE" altLang="fr-FR" sz="1300" dirty="0" err="1" smtClean="0"/>
              <a:t>technieken</a:t>
            </a:r>
            <a:r>
              <a:rPr lang="fr-BE" altLang="fr-FR" sz="1300" dirty="0" smtClean="0"/>
              <a:t> K225 en </a:t>
            </a:r>
            <a:r>
              <a:rPr lang="fr-BE" altLang="fr-FR" sz="1300" dirty="0" smtClean="0"/>
              <a:t>K300</a:t>
            </a:r>
            <a:endParaRPr lang="fr-BE" altLang="fr-FR" sz="13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  In de </a:t>
            </a:r>
            <a:r>
              <a:rPr lang="fr-BE" altLang="fr-FR" sz="2000" dirty="0" err="1" smtClean="0"/>
              <a:t>technieken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verschillend</a:t>
            </a:r>
            <a:r>
              <a:rPr lang="fr-BE" altLang="fr-FR" sz="2000" dirty="0" smtClean="0"/>
              <a:t> van K750, </a:t>
            </a:r>
            <a:r>
              <a:rPr lang="fr-BE" altLang="fr-FR" sz="2000" dirty="0" err="1" smtClean="0"/>
              <a:t>is</a:t>
            </a:r>
            <a:r>
              <a:rPr lang="fr-BE" altLang="fr-FR" sz="2000" dirty="0" smtClean="0"/>
              <a:t> de totale </a:t>
            </a:r>
            <a:r>
              <a:rPr lang="fr-BE" altLang="fr-FR" sz="2000" dirty="0" err="1" smtClean="0"/>
              <a:t>kost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ten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laste</a:t>
            </a:r>
            <a:r>
              <a:rPr lang="fr-BE" altLang="fr-FR" sz="2000" dirty="0" smtClean="0"/>
              <a:t> van de </a:t>
            </a:r>
            <a:r>
              <a:rPr lang="fr-BE" altLang="fr-FR" sz="2000" dirty="0" err="1" smtClean="0"/>
              <a:t>patiënt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relatief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beperkt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voor</a:t>
            </a:r>
            <a:r>
              <a:rPr lang="fr-BE" altLang="fr-FR" sz="2000" dirty="0" smtClean="0"/>
              <a:t> 75% van de </a:t>
            </a:r>
            <a:r>
              <a:rPr lang="fr-BE" altLang="fr-FR" sz="2000" dirty="0" err="1" smtClean="0"/>
              <a:t>patiënten</a:t>
            </a:r>
            <a:r>
              <a:rPr lang="fr-BE" altLang="fr-FR" sz="2000" dirty="0" smtClean="0"/>
              <a:t>.</a:t>
            </a:r>
            <a:endParaRPr lang="fr-BE" altLang="fr-FR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/>
              <a:t> </a:t>
            </a:r>
            <a:r>
              <a:rPr lang="fr-BE" altLang="fr-FR" sz="1600" dirty="0" err="1" smtClean="0"/>
              <a:t>Mediaan</a:t>
            </a:r>
            <a:r>
              <a:rPr lang="fr-BE" altLang="fr-FR" sz="1600" dirty="0" smtClean="0"/>
              <a:t> </a:t>
            </a:r>
            <a:r>
              <a:rPr lang="fr-BE" altLang="fr-FR" sz="1600" dirty="0"/>
              <a:t>K750 = 2023 </a:t>
            </a:r>
            <a:r>
              <a:rPr lang="fr-BE" altLang="fr-FR" sz="1600" dirty="0" smtClean="0"/>
              <a:t>euro  </a:t>
            </a:r>
            <a:r>
              <a:rPr lang="fr-BE" altLang="fr-FR" sz="1600" dirty="0"/>
              <a:t>versus Q3 (</a:t>
            </a:r>
            <a:r>
              <a:rPr lang="fr-BE" altLang="fr-FR" sz="1600" dirty="0" err="1"/>
              <a:t>upper</a:t>
            </a:r>
            <a:r>
              <a:rPr lang="fr-BE" altLang="fr-FR" sz="1600" dirty="0"/>
              <a:t> quartile) K150 = 506 </a:t>
            </a:r>
            <a:r>
              <a:rPr lang="fr-BE" altLang="fr-FR" sz="1600" dirty="0" smtClean="0"/>
              <a:t>euro </a:t>
            </a:r>
            <a:endParaRPr lang="fr-BE" altLang="fr-FR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  </a:t>
            </a:r>
            <a:r>
              <a:rPr lang="fr-BE" altLang="fr-FR" sz="2000" dirty="0" err="1" smtClean="0"/>
              <a:t>Voor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een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minderheid</a:t>
            </a:r>
            <a:r>
              <a:rPr lang="fr-BE" altLang="fr-FR" sz="2000" dirty="0" smtClean="0"/>
              <a:t> van </a:t>
            </a:r>
            <a:r>
              <a:rPr lang="fr-BE" altLang="fr-FR" sz="2000" dirty="0" err="1" smtClean="0"/>
              <a:t>deze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andere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technieken</a:t>
            </a:r>
            <a:r>
              <a:rPr lang="fr-BE" altLang="fr-FR" sz="2000" dirty="0" smtClean="0"/>
              <a:t> dan K750, kan de </a:t>
            </a:r>
            <a:r>
              <a:rPr lang="fr-BE" altLang="fr-FR" sz="2000" dirty="0" err="1" smtClean="0"/>
              <a:t>factuur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evenwel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hoog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oplopen</a:t>
            </a:r>
            <a:r>
              <a:rPr lang="fr-BE" altLang="fr-FR" sz="2000" dirty="0" smtClean="0"/>
              <a:t> </a:t>
            </a:r>
            <a:r>
              <a:rPr lang="fr-BE" altLang="fr-FR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/>
              <a:t>Percentile 95 </a:t>
            </a:r>
            <a:r>
              <a:rPr lang="fr-BE" altLang="fr-FR" sz="1600" dirty="0" err="1" smtClean="0"/>
              <a:t>bedraagt</a:t>
            </a:r>
            <a:r>
              <a:rPr lang="fr-BE" altLang="fr-FR" sz="1600" dirty="0" smtClean="0"/>
              <a:t> 861 </a:t>
            </a:r>
            <a:r>
              <a:rPr lang="fr-BE" altLang="fr-FR" sz="1600" dirty="0" err="1" smtClean="0"/>
              <a:t>tot</a:t>
            </a:r>
            <a:r>
              <a:rPr lang="fr-BE" altLang="fr-FR" sz="1600" dirty="0" smtClean="0"/>
              <a:t> </a:t>
            </a:r>
            <a:r>
              <a:rPr lang="fr-BE" altLang="fr-FR" sz="1600" dirty="0"/>
              <a:t>2050 </a:t>
            </a:r>
            <a:r>
              <a:rPr lang="fr-BE" altLang="fr-FR" sz="1600" dirty="0" smtClean="0"/>
              <a:t>euro </a:t>
            </a:r>
            <a:r>
              <a:rPr lang="fr-BE" altLang="fr-FR" sz="1600" dirty="0" err="1" smtClean="0"/>
              <a:t>volgens</a:t>
            </a:r>
            <a:r>
              <a:rPr lang="fr-BE" altLang="fr-FR" sz="1600" dirty="0" smtClean="0"/>
              <a:t> de </a:t>
            </a:r>
            <a:r>
              <a:rPr lang="fr-BE" altLang="fr-FR" sz="1600" dirty="0" err="1" smtClean="0"/>
              <a:t>techniek</a:t>
            </a:r>
            <a:endParaRPr lang="fr-BE" altLang="fr-FR" sz="16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/>
              <a:t>50 % </a:t>
            </a:r>
            <a:r>
              <a:rPr lang="fr-BE" altLang="fr-FR" sz="1600" dirty="0" smtClean="0"/>
              <a:t>van de </a:t>
            </a:r>
            <a:r>
              <a:rPr lang="fr-BE" altLang="fr-FR" sz="1600" dirty="0" err="1" smtClean="0"/>
              <a:t>patiënten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betalen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evenwel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meer</a:t>
            </a:r>
            <a:r>
              <a:rPr lang="fr-BE" altLang="fr-FR" sz="1600" dirty="0" smtClean="0"/>
              <a:t> dan </a:t>
            </a:r>
            <a:r>
              <a:rPr lang="fr-BE" altLang="fr-FR" sz="1600" dirty="0"/>
              <a:t>2000 </a:t>
            </a:r>
            <a:r>
              <a:rPr lang="fr-BE" altLang="fr-FR" sz="1600" dirty="0" smtClean="0"/>
              <a:t>euro </a:t>
            </a:r>
            <a:r>
              <a:rPr lang="fr-BE" altLang="fr-FR" sz="1600" dirty="0" err="1" smtClean="0"/>
              <a:t>ten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gevolge</a:t>
            </a:r>
            <a:r>
              <a:rPr lang="fr-BE" altLang="fr-FR" sz="1600" dirty="0" smtClean="0"/>
              <a:t> van de </a:t>
            </a:r>
            <a:r>
              <a:rPr lang="fr-BE" altLang="fr-FR" sz="1600" dirty="0" err="1" smtClean="0"/>
              <a:t>facturatie</a:t>
            </a:r>
            <a:r>
              <a:rPr lang="fr-BE" altLang="fr-FR" sz="1600" dirty="0" smtClean="0"/>
              <a:t> van niet </a:t>
            </a:r>
            <a:r>
              <a:rPr lang="fr-BE" altLang="fr-FR" sz="1600" dirty="0" err="1" smtClean="0"/>
              <a:t>terugbetaalde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therapieën</a:t>
            </a:r>
            <a:endParaRPr lang="fr-BE" altLang="fr-FR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B6C4-9C19-492C-ABAC-1944B94CFDF3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54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err="1" smtClean="0"/>
              <a:t>Kosten</a:t>
            </a:r>
            <a:r>
              <a:rPr lang="fr-BE" sz="3600" dirty="0" smtClean="0"/>
              <a:t> </a:t>
            </a:r>
            <a:r>
              <a:rPr lang="fr-BE" sz="3600" dirty="0" err="1" smtClean="0"/>
              <a:t>ten</a:t>
            </a:r>
            <a:r>
              <a:rPr lang="fr-BE" sz="3600" dirty="0" smtClean="0"/>
              <a:t> </a:t>
            </a:r>
            <a:r>
              <a:rPr lang="fr-BE" sz="3600" dirty="0" err="1" smtClean="0"/>
              <a:t>laste</a:t>
            </a:r>
            <a:r>
              <a:rPr lang="fr-BE" sz="3600" dirty="0" smtClean="0"/>
              <a:t> van de </a:t>
            </a:r>
            <a:r>
              <a:rPr lang="fr-BE" sz="3600" dirty="0" err="1" smtClean="0"/>
              <a:t>patiënten</a:t>
            </a:r>
            <a:r>
              <a:rPr lang="fr-BE" sz="3600" dirty="0" smtClean="0"/>
              <a:t> : </a:t>
            </a:r>
            <a:br>
              <a:rPr lang="fr-BE" sz="3600" dirty="0" smtClean="0"/>
            </a:br>
            <a:r>
              <a:rPr lang="fr-BE" sz="3600" dirty="0" err="1" smtClean="0"/>
              <a:t>alle</a:t>
            </a:r>
            <a:r>
              <a:rPr lang="fr-BE" sz="3600" dirty="0" smtClean="0"/>
              <a:t> </a:t>
            </a:r>
            <a:r>
              <a:rPr lang="fr-BE" sz="3600" dirty="0" err="1" smtClean="0"/>
              <a:t>reconstructietechnieken</a:t>
            </a:r>
            <a:r>
              <a:rPr lang="fr-BE" sz="3600" dirty="0" smtClean="0"/>
              <a:t> </a:t>
            </a:r>
            <a:r>
              <a:rPr lang="fr-BE" sz="3600" dirty="0" err="1" smtClean="0"/>
              <a:t>voor</a:t>
            </a:r>
            <a:r>
              <a:rPr lang="fr-BE" sz="3600" dirty="0" smtClean="0"/>
              <a:t> 1 </a:t>
            </a:r>
            <a:r>
              <a:rPr lang="fr-BE" sz="3600" dirty="0" err="1" smtClean="0"/>
              <a:t>borst</a:t>
            </a:r>
            <a:r>
              <a:rPr lang="fr-BE" sz="3600" dirty="0" smtClean="0"/>
              <a:t>       in </a:t>
            </a:r>
            <a:r>
              <a:rPr lang="fr-BE" sz="3600" dirty="0" err="1" smtClean="0"/>
              <a:t>kamer</a:t>
            </a:r>
            <a:r>
              <a:rPr lang="fr-BE" sz="3600" dirty="0" smtClean="0"/>
              <a:t> ZONDER </a:t>
            </a:r>
            <a:r>
              <a:rPr lang="fr-BE" sz="3600" dirty="0" err="1" smtClean="0"/>
              <a:t>supplementen</a:t>
            </a:r>
            <a:endParaRPr lang="fr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6195-8EDE-4AFC-B853-7732FA2BDC01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755" y="1846263"/>
            <a:ext cx="859312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58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 smtClean="0"/>
              <a:t>Totaal</a:t>
            </a:r>
            <a:r>
              <a:rPr lang="fr-FR" sz="3200" dirty="0" smtClean="0"/>
              <a:t> </a:t>
            </a:r>
            <a:r>
              <a:rPr lang="fr-FR" sz="3200" dirty="0" err="1" smtClean="0"/>
              <a:t>aangerekende</a:t>
            </a:r>
            <a:r>
              <a:rPr lang="fr-FR" sz="3200" dirty="0" smtClean="0"/>
              <a:t> </a:t>
            </a:r>
            <a:r>
              <a:rPr lang="fr-FR" sz="3200" dirty="0" err="1" smtClean="0"/>
              <a:t>supplementen</a:t>
            </a:r>
            <a:r>
              <a:rPr lang="fr-FR" sz="3200" dirty="0" smtClean="0"/>
              <a:t> en niet </a:t>
            </a:r>
            <a:r>
              <a:rPr lang="fr-FR" sz="3200" dirty="0" err="1" smtClean="0"/>
              <a:t>terugbetaalde</a:t>
            </a:r>
            <a:r>
              <a:rPr lang="fr-FR" sz="3200" dirty="0" smtClean="0"/>
              <a:t> </a:t>
            </a:r>
            <a:r>
              <a:rPr lang="fr-FR" sz="3200" dirty="0" err="1" smtClean="0"/>
              <a:t>bedragen</a:t>
            </a:r>
            <a:r>
              <a:rPr lang="fr-FR" sz="3200" dirty="0" smtClean="0"/>
              <a:t> de dag van de </a:t>
            </a:r>
            <a:r>
              <a:rPr lang="fr-FR" sz="3200" dirty="0" err="1" smtClean="0"/>
              <a:t>borstreconstructie</a:t>
            </a:r>
            <a:r>
              <a:rPr lang="fr-FR" sz="3200" dirty="0" smtClean="0"/>
              <a:t> met K750            met </a:t>
            </a:r>
            <a:r>
              <a:rPr lang="fr-FR" sz="3200" dirty="0" err="1" smtClean="0"/>
              <a:t>minstens</a:t>
            </a:r>
            <a:r>
              <a:rPr lang="fr-FR" sz="3200" dirty="0" smtClean="0"/>
              <a:t> 40 </a:t>
            </a:r>
            <a:r>
              <a:rPr lang="fr-FR" sz="3200" dirty="0" err="1" smtClean="0"/>
              <a:t>reconstructies</a:t>
            </a:r>
            <a:r>
              <a:rPr lang="fr-FR" sz="3200" dirty="0" smtClean="0"/>
              <a:t> in </a:t>
            </a:r>
            <a:r>
              <a:rPr lang="fr-FR" sz="3200" dirty="0" err="1" smtClean="0"/>
              <a:t>kamer</a:t>
            </a:r>
            <a:r>
              <a:rPr lang="fr-FR" sz="3200" dirty="0" smtClean="0"/>
              <a:t> met </a:t>
            </a:r>
            <a:r>
              <a:rPr lang="fr-FR" sz="3200" dirty="0" err="1" smtClean="0"/>
              <a:t>ereloonsupplementens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</a:t>
            </a:r>
            <a:r>
              <a:rPr lang="fr-BE" altLang="fr-FR" sz="2000" dirty="0" err="1" smtClean="0"/>
              <a:t>Hoogste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mediaanwaarde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supplementen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bedragen</a:t>
            </a:r>
            <a:endParaRPr lang="fr-BE" altLang="fr-FR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 err="1" smtClean="0"/>
              <a:t>Meer</a:t>
            </a:r>
            <a:r>
              <a:rPr lang="fr-BE" altLang="fr-FR" sz="1600" dirty="0" smtClean="0"/>
              <a:t> dan 8000 euro </a:t>
            </a:r>
            <a:r>
              <a:rPr lang="fr-BE" altLang="fr-FR" sz="1600" dirty="0" err="1" smtClean="0"/>
              <a:t>bij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Zh</a:t>
            </a:r>
            <a:r>
              <a:rPr lang="fr-BE" altLang="fr-FR" sz="1600" dirty="0" smtClean="0"/>
              <a:t> 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 err="1" smtClean="0"/>
              <a:t>Meer</a:t>
            </a:r>
            <a:r>
              <a:rPr lang="fr-BE" altLang="fr-FR" sz="1600" dirty="0" smtClean="0"/>
              <a:t> dan 7400 euro </a:t>
            </a:r>
            <a:r>
              <a:rPr lang="fr-BE" altLang="fr-FR" sz="1600" dirty="0" err="1" smtClean="0"/>
              <a:t>bij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Zh</a:t>
            </a:r>
            <a:r>
              <a:rPr lang="fr-BE" altLang="fr-FR" sz="1600" dirty="0" smtClean="0"/>
              <a:t> B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altLang="fr-FR" sz="1600" dirty="0" err="1" smtClean="0"/>
              <a:t>Meer</a:t>
            </a:r>
            <a:r>
              <a:rPr lang="fr-BE" altLang="fr-FR" sz="1600" dirty="0" smtClean="0"/>
              <a:t> dan 6400 euro </a:t>
            </a:r>
            <a:r>
              <a:rPr lang="fr-BE" altLang="fr-FR" sz="1600" dirty="0" err="1" smtClean="0"/>
              <a:t>bij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Zh</a:t>
            </a:r>
            <a:r>
              <a:rPr lang="fr-BE" altLang="fr-FR" sz="1600" dirty="0" smtClean="0"/>
              <a:t> C</a:t>
            </a:r>
            <a:endParaRPr lang="fr-BE" altLang="fr-FR" sz="16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BE" altLang="fr-FR" sz="1600" dirty="0" err="1" smtClean="0"/>
              <a:t>Eerste</a:t>
            </a:r>
            <a:r>
              <a:rPr lang="fr-BE" altLang="fr-FR" sz="1600" dirty="0" smtClean="0"/>
              <a:t> 2 </a:t>
            </a:r>
            <a:r>
              <a:rPr lang="fr-BE" altLang="fr-FR" sz="1600" dirty="0" err="1" smtClean="0"/>
              <a:t>ziekenhuizen</a:t>
            </a:r>
            <a:r>
              <a:rPr lang="fr-BE" altLang="fr-FR" sz="1600" dirty="0" smtClean="0"/>
              <a:t>: </a:t>
            </a:r>
            <a:r>
              <a:rPr lang="fr-BE" altLang="fr-FR" sz="1600" dirty="0" err="1" smtClean="0"/>
              <a:t>weinig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ingrepen</a:t>
            </a:r>
            <a:r>
              <a:rPr lang="fr-BE" altLang="fr-FR" sz="1600" dirty="0" smtClean="0"/>
              <a:t> in </a:t>
            </a:r>
            <a:r>
              <a:rPr lang="fr-BE" altLang="fr-FR" sz="1600" dirty="0" err="1" smtClean="0"/>
              <a:t>kamers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zonder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supplementen</a:t>
            </a:r>
            <a:r>
              <a:rPr lang="fr-BE" altLang="fr-FR" sz="1600" dirty="0" smtClean="0"/>
              <a:t> en </a:t>
            </a:r>
            <a:r>
              <a:rPr lang="fr-BE" altLang="fr-FR" sz="1600" dirty="0" err="1" smtClean="0"/>
              <a:t>kleine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bedragen</a:t>
            </a:r>
            <a:r>
              <a:rPr lang="fr-BE" altLang="fr-FR" sz="1600" dirty="0" smtClean="0"/>
              <a:t> niet </a:t>
            </a:r>
            <a:r>
              <a:rPr lang="fr-BE" altLang="fr-FR" sz="1600" dirty="0" err="1" smtClean="0"/>
              <a:t>terugbetaalde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verstrekkingen</a:t>
            </a:r>
            <a:r>
              <a:rPr lang="fr-BE" altLang="fr-FR" sz="1600" dirty="0" smtClean="0"/>
              <a:t>. </a:t>
            </a:r>
            <a:endParaRPr lang="fr-BE" altLang="fr-FR" sz="16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BE" altLang="fr-FR" sz="1600" dirty="0" err="1" smtClean="0"/>
              <a:t>Ziekenhuis</a:t>
            </a:r>
            <a:r>
              <a:rPr lang="fr-BE" altLang="fr-FR" sz="1600" dirty="0" smtClean="0"/>
              <a:t> C </a:t>
            </a:r>
            <a:r>
              <a:rPr lang="fr-BE" altLang="fr-FR" sz="1600" dirty="0" err="1" smtClean="0"/>
              <a:t>daarentegen</a:t>
            </a:r>
            <a:r>
              <a:rPr lang="fr-BE" altLang="fr-FR" sz="1600" dirty="0" smtClean="0"/>
              <a:t>: </a:t>
            </a:r>
            <a:r>
              <a:rPr lang="fr-BE" altLang="fr-FR" sz="1600" dirty="0" err="1" smtClean="0"/>
              <a:t>helft</a:t>
            </a:r>
            <a:r>
              <a:rPr lang="fr-BE" altLang="fr-FR" sz="1600" dirty="0" smtClean="0"/>
              <a:t> van </a:t>
            </a:r>
            <a:r>
              <a:rPr lang="fr-BE" altLang="fr-FR" sz="1600" dirty="0" err="1" smtClean="0"/>
              <a:t>activiteit</a:t>
            </a:r>
            <a:r>
              <a:rPr lang="fr-BE" altLang="fr-FR" sz="1600" dirty="0" smtClean="0"/>
              <a:t> in </a:t>
            </a:r>
            <a:r>
              <a:rPr lang="fr-BE" altLang="fr-FR" sz="1600" dirty="0" err="1" smtClean="0"/>
              <a:t>kamer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zonder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supplementen</a:t>
            </a:r>
            <a:r>
              <a:rPr lang="fr-BE" altLang="fr-FR" sz="1600" dirty="0" smtClean="0"/>
              <a:t> met </a:t>
            </a:r>
            <a:r>
              <a:rPr lang="fr-BE" altLang="fr-FR" sz="1600" dirty="0" err="1" smtClean="0"/>
              <a:t>facturen</a:t>
            </a:r>
            <a:r>
              <a:rPr lang="fr-BE" altLang="fr-FR" sz="1600" dirty="0" smtClean="0"/>
              <a:t> van </a:t>
            </a:r>
            <a:r>
              <a:rPr lang="fr-BE" altLang="fr-FR" sz="1600" dirty="0" err="1" smtClean="0"/>
              <a:t>meer</a:t>
            </a:r>
            <a:r>
              <a:rPr lang="fr-BE" altLang="fr-FR" sz="1600" dirty="0" smtClean="0"/>
              <a:t> dan 2000 euro in 50% van de </a:t>
            </a:r>
            <a:r>
              <a:rPr lang="fr-BE" altLang="fr-FR" sz="1600" dirty="0" err="1" smtClean="0"/>
              <a:t>gevallen</a:t>
            </a:r>
            <a:r>
              <a:rPr lang="fr-BE" altLang="fr-FR" sz="1600" dirty="0" smtClean="0"/>
              <a:t> in </a:t>
            </a:r>
            <a:r>
              <a:rPr lang="fr-BE" altLang="fr-FR" sz="1600" dirty="0" err="1" smtClean="0"/>
              <a:t>kamer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zonder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supplementen</a:t>
            </a:r>
            <a:r>
              <a:rPr lang="fr-BE" altLang="fr-FR" sz="1600" dirty="0" smtClean="0"/>
              <a:t>.</a:t>
            </a:r>
            <a:endParaRPr lang="fr-BE" altLang="fr-FR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De </a:t>
            </a:r>
            <a:r>
              <a:rPr lang="fr-BE" altLang="fr-FR" sz="2000" dirty="0" err="1" smtClean="0"/>
              <a:t>bedragen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ten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laste</a:t>
            </a:r>
            <a:r>
              <a:rPr lang="fr-BE" altLang="fr-FR" sz="2000" dirty="0" smtClean="0"/>
              <a:t> van de </a:t>
            </a:r>
            <a:r>
              <a:rPr lang="fr-BE" altLang="fr-FR" sz="2000" dirty="0" err="1" smtClean="0"/>
              <a:t>patiënt</a:t>
            </a:r>
            <a:r>
              <a:rPr lang="fr-BE" altLang="fr-FR" sz="2000" dirty="0" smtClean="0"/>
              <a:t> in </a:t>
            </a:r>
            <a:r>
              <a:rPr lang="fr-BE" altLang="fr-FR" sz="2000" dirty="0" err="1" smtClean="0"/>
              <a:t>kamer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zonder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supplementen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zijn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indrukwekkend</a:t>
            </a:r>
            <a:r>
              <a:rPr lang="fr-BE" altLang="fr-FR" sz="2000" dirty="0" smtClean="0"/>
              <a:t> in </a:t>
            </a:r>
            <a:r>
              <a:rPr lang="fr-BE" altLang="fr-FR" sz="2000" dirty="0" err="1" smtClean="0"/>
              <a:t>veel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ziekenhuizen</a:t>
            </a:r>
            <a:endParaRPr lang="fr-BE" altLang="fr-FR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sz="2000" dirty="0" smtClean="0"/>
              <a:t>  Het </a:t>
            </a:r>
            <a:r>
              <a:rPr lang="fr-BE" altLang="fr-FR" sz="2000" dirty="0" err="1" smtClean="0"/>
              <a:t>ligt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weliswaar</a:t>
            </a:r>
            <a:r>
              <a:rPr lang="fr-BE" altLang="fr-FR" sz="2000" dirty="0" smtClean="0"/>
              <a:t> 3000 euro </a:t>
            </a:r>
            <a:r>
              <a:rPr lang="fr-BE" altLang="fr-FR" sz="2000" dirty="0" err="1" smtClean="0"/>
              <a:t>onder</a:t>
            </a:r>
            <a:r>
              <a:rPr lang="fr-BE" altLang="fr-FR" sz="2000" dirty="0" smtClean="0"/>
              <a:t> het </a:t>
            </a:r>
            <a:r>
              <a:rPr lang="fr-BE" altLang="fr-FR" sz="2000" dirty="0" err="1" smtClean="0"/>
              <a:t>bedrag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aangerekend</a:t>
            </a:r>
            <a:r>
              <a:rPr lang="fr-BE" altLang="fr-FR" sz="2000" dirty="0" smtClean="0"/>
              <a:t> in </a:t>
            </a:r>
            <a:r>
              <a:rPr lang="fr-BE" altLang="fr-FR" sz="2000" dirty="0" err="1" smtClean="0"/>
              <a:t>kamer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zonder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supplementen</a:t>
            </a:r>
            <a:r>
              <a:rPr lang="fr-BE" altLang="fr-FR" sz="2000" dirty="0" smtClean="0"/>
              <a:t>, maar in </a:t>
            </a:r>
            <a:r>
              <a:rPr lang="fr-BE" altLang="fr-FR" sz="2000" dirty="0" err="1" smtClean="0"/>
              <a:t>deze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ziekenhuizen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betalen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minstens</a:t>
            </a:r>
            <a:r>
              <a:rPr lang="fr-BE" altLang="fr-FR" sz="2000" dirty="0" smtClean="0"/>
              <a:t> 25% van de </a:t>
            </a:r>
            <a:r>
              <a:rPr lang="fr-BE" altLang="fr-FR" sz="2000" dirty="0" err="1" smtClean="0"/>
              <a:t>patiënten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meer</a:t>
            </a:r>
            <a:r>
              <a:rPr lang="fr-BE" altLang="fr-FR" sz="2000" dirty="0" smtClean="0"/>
              <a:t> dan 2000 euro</a:t>
            </a:r>
            <a:endParaRPr lang="fr-BE" altLang="fr-FR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A877-9735-4ADC-A08A-D55B21EAA689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72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err="1" smtClean="0"/>
              <a:t>Totaal</a:t>
            </a:r>
            <a:r>
              <a:rPr lang="fr-FR" sz="2800" dirty="0" smtClean="0"/>
              <a:t> van </a:t>
            </a:r>
            <a:r>
              <a:rPr lang="fr-FR" sz="2800" dirty="0" err="1" smtClean="0"/>
              <a:t>supplementen</a:t>
            </a:r>
            <a:r>
              <a:rPr lang="fr-FR" sz="2800" dirty="0" smtClean="0"/>
              <a:t> en niet </a:t>
            </a:r>
            <a:r>
              <a:rPr lang="fr-FR" sz="2800" dirty="0" err="1" smtClean="0"/>
              <a:t>terugbetaalde</a:t>
            </a:r>
            <a:r>
              <a:rPr lang="fr-FR" sz="2800" dirty="0" smtClean="0"/>
              <a:t> </a:t>
            </a:r>
            <a:r>
              <a:rPr lang="fr-FR" sz="2800" dirty="0" err="1" smtClean="0"/>
              <a:t>bedragen</a:t>
            </a:r>
            <a:r>
              <a:rPr lang="fr-FR" sz="2800" dirty="0" smtClean="0"/>
              <a:t> de dag         van de </a:t>
            </a:r>
            <a:r>
              <a:rPr lang="fr-FR" sz="2800" dirty="0" err="1" smtClean="0"/>
              <a:t>borstreconstructie</a:t>
            </a:r>
            <a:r>
              <a:rPr lang="fr-FR" sz="2800" dirty="0" smtClean="0"/>
              <a:t> K750 in </a:t>
            </a:r>
            <a:r>
              <a:rPr lang="fr-FR" sz="2800" dirty="0" err="1" smtClean="0"/>
              <a:t>ziekenhuizen</a:t>
            </a:r>
            <a:r>
              <a:rPr lang="fr-FR" sz="2800" dirty="0" smtClean="0"/>
              <a:t> met </a:t>
            </a:r>
            <a:r>
              <a:rPr lang="fr-FR" sz="2800" dirty="0" err="1" smtClean="0"/>
              <a:t>minstens</a:t>
            </a:r>
            <a:r>
              <a:rPr lang="fr-FR" sz="2800" dirty="0" smtClean="0"/>
              <a:t> 40 </a:t>
            </a:r>
            <a:r>
              <a:rPr lang="fr-FR" sz="2800" dirty="0" err="1" smtClean="0"/>
              <a:t>reconstructies</a:t>
            </a:r>
            <a:r>
              <a:rPr lang="fr-FR" sz="2800" dirty="0" smtClean="0"/>
              <a:t> in </a:t>
            </a:r>
            <a:r>
              <a:rPr lang="fr-FR" sz="2800" dirty="0" err="1" smtClean="0"/>
              <a:t>kamer</a:t>
            </a:r>
            <a:r>
              <a:rPr lang="fr-FR" sz="2800" dirty="0" smtClean="0"/>
              <a:t> met </a:t>
            </a:r>
            <a:r>
              <a:rPr lang="fr-FR" sz="2800" dirty="0" err="1" smtClean="0"/>
              <a:t>ereloonsupplementen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2F9-D0AC-4010-B00A-65D1AC7CFC9F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8952" y="5868988"/>
            <a:ext cx="983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altLang="fr-FR" sz="1200" dirty="0" err="1" smtClean="0"/>
              <a:t>Gerangschikt</a:t>
            </a:r>
            <a:r>
              <a:rPr lang="fr-BE" altLang="fr-FR" sz="1200" dirty="0" smtClean="0"/>
              <a:t> in </a:t>
            </a:r>
            <a:r>
              <a:rPr lang="fr-BE" altLang="fr-FR" sz="1200" dirty="0" err="1" smtClean="0"/>
              <a:t>dalende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volgorde</a:t>
            </a:r>
            <a:r>
              <a:rPr lang="fr-BE" altLang="fr-FR" sz="1200" dirty="0" smtClean="0"/>
              <a:t> op basis van de </a:t>
            </a:r>
            <a:r>
              <a:rPr lang="fr-BE" altLang="fr-FR" sz="1200" dirty="0" err="1" smtClean="0"/>
              <a:t>mediaanwaarde</a:t>
            </a:r>
            <a:r>
              <a:rPr lang="fr-BE" altLang="fr-FR" sz="1200" dirty="0" smtClean="0"/>
              <a:t> in de </a:t>
            </a:r>
            <a:r>
              <a:rPr lang="fr-BE" altLang="fr-FR" sz="1200" dirty="0" err="1" smtClean="0"/>
              <a:t>kamer</a:t>
            </a:r>
            <a:r>
              <a:rPr lang="fr-BE" altLang="fr-FR" sz="1200" dirty="0" smtClean="0"/>
              <a:t> met </a:t>
            </a:r>
            <a:r>
              <a:rPr lang="fr-BE" altLang="fr-FR" sz="1200" dirty="0" err="1" smtClean="0"/>
              <a:t>supplementen</a:t>
            </a:r>
            <a:r>
              <a:rPr lang="fr-BE" altLang="fr-FR" sz="1200" dirty="0" smtClean="0"/>
              <a:t>. </a:t>
            </a:r>
            <a:r>
              <a:rPr lang="fr-BE" altLang="fr-FR" sz="1200" dirty="0" err="1" smtClean="0"/>
              <a:t>Enkel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ziekenhuizen</a:t>
            </a:r>
            <a:r>
              <a:rPr lang="fr-BE" altLang="fr-FR" sz="1200" dirty="0" smtClean="0"/>
              <a:t> met </a:t>
            </a:r>
            <a:r>
              <a:rPr lang="fr-BE" altLang="fr-FR" sz="1200" dirty="0" err="1" smtClean="0"/>
              <a:t>minstens</a:t>
            </a:r>
            <a:r>
              <a:rPr lang="fr-BE" altLang="fr-FR" sz="1200" dirty="0" smtClean="0"/>
              <a:t> 40 </a:t>
            </a:r>
            <a:r>
              <a:rPr lang="fr-BE" altLang="fr-FR" sz="1200" dirty="0" err="1" smtClean="0"/>
              <a:t>ingrepen</a:t>
            </a:r>
            <a:r>
              <a:rPr lang="fr-BE" altLang="fr-FR" sz="1200" dirty="0" smtClean="0"/>
              <a:t> in </a:t>
            </a:r>
            <a:r>
              <a:rPr lang="fr-BE" altLang="fr-FR" sz="1200" dirty="0" err="1" smtClean="0"/>
              <a:t>een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kamer</a:t>
            </a:r>
            <a:r>
              <a:rPr lang="fr-BE" altLang="fr-FR" sz="1200" dirty="0" smtClean="0"/>
              <a:t> met </a:t>
            </a:r>
            <a:r>
              <a:rPr lang="fr-BE" altLang="fr-FR" sz="1200" dirty="0" err="1" smtClean="0"/>
              <a:t>supplementen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werden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geselecteerd</a:t>
            </a:r>
            <a:r>
              <a:rPr lang="fr-BE" altLang="fr-FR" sz="1200" dirty="0" smtClean="0"/>
              <a:t>.</a:t>
            </a:r>
            <a:endParaRPr lang="en-US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560" y="1846263"/>
            <a:ext cx="731120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 smtClean="0"/>
              <a:t>Aantal</a:t>
            </a:r>
            <a:r>
              <a:rPr lang="fr-FR" sz="3600" dirty="0" smtClean="0"/>
              <a:t> </a:t>
            </a:r>
            <a:r>
              <a:rPr lang="fr-FR" sz="3600" dirty="0" err="1" smtClean="0"/>
              <a:t>ziekenhuizen</a:t>
            </a:r>
            <a:r>
              <a:rPr lang="fr-FR" sz="3600" dirty="0" smtClean="0"/>
              <a:t> </a:t>
            </a:r>
            <a:r>
              <a:rPr lang="fr-FR" sz="3600" dirty="0" err="1" smtClean="0"/>
              <a:t>dat</a:t>
            </a:r>
            <a:r>
              <a:rPr lang="fr-FR" sz="3600" dirty="0" smtClean="0"/>
              <a:t> </a:t>
            </a:r>
            <a:r>
              <a:rPr lang="fr-FR" sz="3600" dirty="0" err="1" smtClean="0"/>
              <a:t>verschillende</a:t>
            </a:r>
            <a:r>
              <a:rPr lang="fr-FR" sz="3600" dirty="0" smtClean="0"/>
              <a:t> types </a:t>
            </a:r>
            <a:r>
              <a:rPr lang="fr-FR" sz="3600" dirty="0" err="1" smtClean="0"/>
              <a:t>reconstructies</a:t>
            </a:r>
            <a:r>
              <a:rPr lang="fr-FR" sz="3600" dirty="0" smtClean="0"/>
              <a:t> </a:t>
            </a:r>
            <a:r>
              <a:rPr lang="fr-FR" sz="3600" dirty="0" err="1" smtClean="0"/>
              <a:t>uitvoert</a:t>
            </a:r>
            <a:r>
              <a:rPr lang="fr-FR" sz="3600" dirty="0" smtClean="0"/>
              <a:t>: </a:t>
            </a:r>
            <a:r>
              <a:rPr lang="fr-FR" sz="3600" dirty="0" err="1" smtClean="0"/>
              <a:t>spreiding</a:t>
            </a:r>
            <a:r>
              <a:rPr lang="fr-FR" sz="3600" dirty="0" smtClean="0"/>
              <a:t> van de </a:t>
            </a:r>
            <a:r>
              <a:rPr lang="fr-FR" sz="3600" dirty="0" err="1" smtClean="0"/>
              <a:t>ziekenhuizen</a:t>
            </a:r>
            <a:r>
              <a:rPr lang="fr-FR" sz="3600" dirty="0" smtClean="0"/>
              <a:t> op basis van het </a:t>
            </a:r>
            <a:r>
              <a:rPr lang="fr-FR" sz="3600" dirty="0" err="1" smtClean="0"/>
              <a:t>aantal</a:t>
            </a:r>
            <a:r>
              <a:rPr lang="fr-FR" sz="3600" dirty="0" smtClean="0"/>
              <a:t> </a:t>
            </a:r>
            <a:r>
              <a:rPr lang="fr-FR" sz="3600" dirty="0" err="1" smtClean="0"/>
              <a:t>uitgevoerde</a:t>
            </a:r>
            <a:r>
              <a:rPr lang="fr-FR" sz="3600" dirty="0" smtClean="0"/>
              <a:t> </a:t>
            </a:r>
            <a:r>
              <a:rPr lang="fr-FR" sz="3600" dirty="0" err="1" smtClean="0"/>
              <a:t>ingrepen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BE" altLang="fr-FR" sz="2000" dirty="0">
                <a:latin typeface="Arial" charset="0"/>
              </a:rPr>
              <a:t>50% </a:t>
            </a:r>
            <a:r>
              <a:rPr lang="fr-BE" altLang="fr-FR" sz="2000" dirty="0" smtClean="0">
                <a:latin typeface="Arial" charset="0"/>
              </a:rPr>
              <a:t>van de </a:t>
            </a:r>
            <a:r>
              <a:rPr lang="fr-BE" altLang="fr-FR" sz="2000" dirty="0" err="1" smtClean="0">
                <a:latin typeface="Arial" charset="0"/>
              </a:rPr>
              <a:t>ziekenhuizen</a:t>
            </a:r>
            <a:r>
              <a:rPr lang="fr-BE" altLang="fr-FR" sz="2000" dirty="0" smtClean="0">
                <a:latin typeface="Arial" charset="0"/>
              </a:rPr>
              <a:t> die (</a:t>
            </a:r>
            <a:r>
              <a:rPr lang="fr-BE" altLang="fr-FR" sz="2000" dirty="0" err="1" smtClean="0">
                <a:latin typeface="Arial" charset="0"/>
              </a:rPr>
              <a:t>minstens</a:t>
            </a:r>
            <a:r>
              <a:rPr lang="fr-BE" altLang="fr-FR" sz="2000" dirty="0" smtClean="0">
                <a:latin typeface="Arial" charset="0"/>
              </a:rPr>
              <a:t> 1 </a:t>
            </a:r>
            <a:r>
              <a:rPr lang="fr-BE" altLang="fr-FR" sz="2000" dirty="0" err="1" smtClean="0">
                <a:latin typeface="Arial" charset="0"/>
              </a:rPr>
              <a:t>keer</a:t>
            </a:r>
            <a:r>
              <a:rPr lang="fr-BE" altLang="fr-FR" sz="2000" dirty="0" smtClean="0">
                <a:latin typeface="Arial" charset="0"/>
              </a:rPr>
              <a:t>) </a:t>
            </a:r>
            <a:r>
              <a:rPr lang="fr-BE" altLang="fr-FR" sz="2000" dirty="0">
                <a:latin typeface="Arial" charset="0"/>
              </a:rPr>
              <a:t>K 750 </a:t>
            </a:r>
            <a:r>
              <a:rPr lang="fr-BE" altLang="fr-FR" sz="2000" dirty="0" err="1" smtClean="0">
                <a:latin typeface="Arial" charset="0"/>
              </a:rPr>
              <a:t>uitvoeren</a:t>
            </a:r>
            <a:r>
              <a:rPr lang="fr-BE" altLang="fr-FR" sz="2000" dirty="0" smtClean="0">
                <a:latin typeface="Arial" charset="0"/>
              </a:rPr>
              <a:t>, </a:t>
            </a:r>
            <a:r>
              <a:rPr lang="fr-BE" altLang="fr-FR" sz="2000" dirty="0" err="1" smtClean="0">
                <a:latin typeface="Arial" charset="0"/>
              </a:rPr>
              <a:t>hebben</a:t>
            </a:r>
            <a:r>
              <a:rPr lang="fr-BE" altLang="fr-FR" sz="2000" dirty="0" smtClean="0">
                <a:latin typeface="Arial" charset="0"/>
              </a:rPr>
              <a:t> het </a:t>
            </a:r>
            <a:r>
              <a:rPr lang="fr-BE" altLang="fr-FR" sz="2000" dirty="0" err="1" smtClean="0">
                <a:latin typeface="Arial" charset="0"/>
              </a:rPr>
              <a:t>minstens</a:t>
            </a:r>
            <a:r>
              <a:rPr lang="fr-BE" altLang="fr-FR" sz="2000" dirty="0" smtClean="0">
                <a:latin typeface="Arial" charset="0"/>
              </a:rPr>
              <a:t> 29 </a:t>
            </a:r>
            <a:r>
              <a:rPr lang="fr-BE" altLang="fr-FR" sz="2000" dirty="0" err="1" smtClean="0">
                <a:latin typeface="Arial" charset="0"/>
              </a:rPr>
              <a:t>keer</a:t>
            </a:r>
            <a:r>
              <a:rPr lang="fr-BE" altLang="fr-FR" sz="2000" dirty="0" smtClean="0">
                <a:latin typeface="Arial" charset="0"/>
              </a:rPr>
              <a:t> </a:t>
            </a:r>
            <a:r>
              <a:rPr lang="fr-BE" altLang="fr-FR" sz="2000" dirty="0" err="1" smtClean="0">
                <a:latin typeface="Arial" charset="0"/>
              </a:rPr>
              <a:t>geattesteerd</a:t>
            </a:r>
            <a:r>
              <a:rPr lang="fr-BE" altLang="fr-FR" sz="2000" dirty="0" smtClean="0">
                <a:latin typeface="Arial" charset="0"/>
              </a:rPr>
              <a:t> over de </a:t>
            </a:r>
            <a:r>
              <a:rPr lang="fr-BE" altLang="fr-FR" sz="2000" dirty="0" err="1" smtClean="0">
                <a:latin typeface="Arial" charset="0"/>
              </a:rPr>
              <a:t>observatieperiode</a:t>
            </a:r>
            <a:r>
              <a:rPr lang="fr-BE" altLang="fr-FR" sz="2000" dirty="0" smtClean="0">
                <a:latin typeface="Arial" charset="0"/>
              </a:rPr>
              <a:t> </a:t>
            </a:r>
            <a:r>
              <a:rPr lang="fr-BE" altLang="fr-FR" sz="2000" dirty="0">
                <a:latin typeface="Arial" charset="0"/>
              </a:rPr>
              <a:t>(5 </a:t>
            </a:r>
            <a:r>
              <a:rPr lang="fr-BE" altLang="fr-FR" sz="2000" dirty="0" err="1" smtClean="0">
                <a:latin typeface="Arial" charset="0"/>
              </a:rPr>
              <a:t>jaar</a:t>
            </a:r>
            <a:r>
              <a:rPr lang="fr-BE" altLang="fr-FR" sz="2000" dirty="0" smtClean="0">
                <a:latin typeface="Arial" charset="0"/>
              </a:rPr>
              <a:t>) </a:t>
            </a:r>
            <a:endParaRPr lang="fr-BE" altLang="fr-FR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BE" altLang="fr-FR" sz="2000" dirty="0" err="1" smtClean="0">
                <a:latin typeface="Arial" charset="0"/>
              </a:rPr>
              <a:t>Voor</a:t>
            </a:r>
            <a:r>
              <a:rPr lang="fr-BE" altLang="fr-FR" sz="2000" dirty="0" smtClean="0">
                <a:latin typeface="Arial" charset="0"/>
              </a:rPr>
              <a:t> de </a:t>
            </a:r>
            <a:r>
              <a:rPr lang="fr-BE" altLang="fr-FR" sz="2000" dirty="0" err="1" smtClean="0">
                <a:latin typeface="Arial" charset="0"/>
              </a:rPr>
              <a:t>andere</a:t>
            </a:r>
            <a:r>
              <a:rPr lang="fr-BE" altLang="fr-FR" sz="2000" dirty="0" smtClean="0">
                <a:latin typeface="Arial" charset="0"/>
              </a:rPr>
              <a:t> </a:t>
            </a:r>
            <a:r>
              <a:rPr lang="fr-BE" altLang="fr-FR" sz="2000" dirty="0" err="1" smtClean="0">
                <a:latin typeface="Arial" charset="0"/>
              </a:rPr>
              <a:t>technieken</a:t>
            </a:r>
            <a:r>
              <a:rPr lang="fr-BE" altLang="fr-FR" sz="2000" dirty="0" smtClean="0">
                <a:latin typeface="Arial" charset="0"/>
              </a:rPr>
              <a:t> van </a:t>
            </a:r>
            <a:r>
              <a:rPr lang="fr-BE" altLang="fr-FR" sz="2000" dirty="0" err="1" smtClean="0">
                <a:latin typeface="Arial" charset="0"/>
              </a:rPr>
              <a:t>reconstructie</a:t>
            </a:r>
            <a:r>
              <a:rPr lang="fr-BE" altLang="fr-FR" sz="2000" dirty="0" smtClean="0">
                <a:latin typeface="Arial" charset="0"/>
              </a:rPr>
              <a:t>, </a:t>
            </a:r>
            <a:r>
              <a:rPr lang="fr-BE" altLang="fr-FR" sz="2000" dirty="0" err="1" smtClean="0">
                <a:latin typeface="Arial" charset="0"/>
              </a:rPr>
              <a:t>ligt</a:t>
            </a:r>
            <a:r>
              <a:rPr lang="fr-BE" altLang="fr-FR" sz="2000" dirty="0" smtClean="0">
                <a:latin typeface="Arial" charset="0"/>
              </a:rPr>
              <a:t> het </a:t>
            </a:r>
            <a:r>
              <a:rPr lang="fr-BE" altLang="fr-FR" sz="2000" dirty="0" err="1" smtClean="0">
                <a:latin typeface="Arial" charset="0"/>
              </a:rPr>
              <a:t>aantal</a:t>
            </a:r>
            <a:r>
              <a:rPr lang="fr-BE" altLang="fr-FR" sz="2000" dirty="0" smtClean="0">
                <a:latin typeface="Arial" charset="0"/>
              </a:rPr>
              <a:t> </a:t>
            </a:r>
            <a:r>
              <a:rPr lang="fr-BE" altLang="fr-FR" sz="2000" dirty="0" err="1" smtClean="0">
                <a:latin typeface="Arial" charset="0"/>
              </a:rPr>
              <a:t>ingrepen</a:t>
            </a:r>
            <a:r>
              <a:rPr lang="fr-BE" altLang="fr-FR" sz="2000" dirty="0" smtClean="0">
                <a:latin typeface="Arial" charset="0"/>
              </a:rPr>
              <a:t> per </a:t>
            </a:r>
            <a:r>
              <a:rPr lang="fr-BE" altLang="fr-FR" sz="2000" dirty="0" err="1" smtClean="0">
                <a:latin typeface="Arial" charset="0"/>
              </a:rPr>
              <a:t>ziekenhuis</a:t>
            </a:r>
            <a:r>
              <a:rPr lang="fr-BE" altLang="fr-FR" sz="2000" dirty="0" smtClean="0">
                <a:latin typeface="Arial" charset="0"/>
              </a:rPr>
              <a:t> die </a:t>
            </a:r>
            <a:r>
              <a:rPr lang="fr-BE" altLang="fr-FR" sz="2000" dirty="0" err="1" smtClean="0">
                <a:latin typeface="Arial" charset="0"/>
              </a:rPr>
              <a:t>ze</a:t>
            </a:r>
            <a:r>
              <a:rPr lang="fr-BE" altLang="fr-FR" sz="2000" dirty="0" smtClean="0">
                <a:latin typeface="Arial" charset="0"/>
              </a:rPr>
              <a:t> </a:t>
            </a:r>
            <a:r>
              <a:rPr lang="fr-BE" altLang="fr-FR" sz="2000" dirty="0" err="1" smtClean="0">
                <a:latin typeface="Arial" charset="0"/>
              </a:rPr>
              <a:t>uitvoeren</a:t>
            </a:r>
            <a:r>
              <a:rPr lang="fr-BE" altLang="fr-FR" sz="2000" dirty="0" smtClean="0">
                <a:latin typeface="Arial" charset="0"/>
              </a:rPr>
              <a:t> </a:t>
            </a:r>
            <a:r>
              <a:rPr lang="fr-BE" altLang="fr-FR" sz="2000" dirty="0" err="1" smtClean="0">
                <a:latin typeface="Arial" charset="0"/>
              </a:rPr>
              <a:t>nog</a:t>
            </a:r>
            <a:r>
              <a:rPr lang="fr-BE" altLang="fr-FR" sz="2000" dirty="0" smtClean="0">
                <a:latin typeface="Arial" charset="0"/>
              </a:rPr>
              <a:t> </a:t>
            </a:r>
            <a:r>
              <a:rPr lang="fr-BE" altLang="fr-FR" sz="2000" dirty="0" err="1" smtClean="0">
                <a:latin typeface="Arial" charset="0"/>
              </a:rPr>
              <a:t>lager</a:t>
            </a:r>
            <a:endParaRPr lang="fr-BE" altLang="fr-FR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BE" altLang="fr-FR" sz="2000" dirty="0" err="1" smtClean="0">
                <a:latin typeface="Arial" charset="0"/>
              </a:rPr>
              <a:t>Veel</a:t>
            </a:r>
            <a:r>
              <a:rPr lang="fr-BE" altLang="fr-FR" sz="2000" dirty="0" smtClean="0">
                <a:latin typeface="Arial" charset="0"/>
              </a:rPr>
              <a:t> </a:t>
            </a:r>
            <a:r>
              <a:rPr lang="fr-BE" altLang="fr-FR" sz="2000" dirty="0" err="1" smtClean="0">
                <a:latin typeface="Arial" charset="0"/>
              </a:rPr>
              <a:t>ziekenhuizen</a:t>
            </a:r>
            <a:r>
              <a:rPr lang="fr-BE" altLang="fr-FR" sz="2000" dirty="0" smtClean="0">
                <a:latin typeface="Arial" charset="0"/>
              </a:rPr>
              <a:t> </a:t>
            </a:r>
            <a:r>
              <a:rPr lang="fr-BE" altLang="fr-FR" sz="2000" dirty="0" err="1" smtClean="0">
                <a:latin typeface="Arial" charset="0"/>
              </a:rPr>
              <a:t>hebben</a:t>
            </a:r>
            <a:r>
              <a:rPr lang="fr-BE" altLang="fr-FR" sz="2000" dirty="0" smtClean="0">
                <a:latin typeface="Arial" charset="0"/>
              </a:rPr>
              <a:t> </a:t>
            </a:r>
            <a:r>
              <a:rPr lang="fr-BE" altLang="fr-FR" sz="2000" dirty="0" err="1" smtClean="0">
                <a:latin typeface="Arial" charset="0"/>
              </a:rPr>
              <a:t>een</a:t>
            </a:r>
            <a:r>
              <a:rPr lang="fr-BE" altLang="fr-FR" sz="2000" dirty="0" smtClean="0">
                <a:latin typeface="Arial" charset="0"/>
              </a:rPr>
              <a:t> marginale </a:t>
            </a:r>
            <a:r>
              <a:rPr lang="fr-BE" altLang="fr-FR" sz="2000" dirty="0" err="1" smtClean="0">
                <a:latin typeface="Arial" charset="0"/>
              </a:rPr>
              <a:t>praktijk</a:t>
            </a:r>
            <a:endParaRPr lang="fr-BE" altLang="fr-FR" sz="20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D10B-E810-42F2-97DF-BF01797E7373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1680" y="3797029"/>
            <a:ext cx="8229600" cy="18875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1387" y="586909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altLang="fr-FR" dirty="0" err="1" smtClean="0"/>
              <a:t>Aantal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ingrepen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ongeacht</a:t>
            </a:r>
            <a:r>
              <a:rPr lang="fr-BE" altLang="fr-FR" dirty="0" smtClean="0"/>
              <a:t> het </a:t>
            </a:r>
            <a:r>
              <a:rPr lang="fr-BE" altLang="fr-FR" dirty="0" err="1" smtClean="0"/>
              <a:t>aantal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borstreconstructies</a:t>
            </a:r>
            <a:r>
              <a:rPr lang="fr-BE" altLang="fr-FR" dirty="0" smtClean="0"/>
              <a:t> per </a:t>
            </a:r>
            <a:r>
              <a:rPr lang="fr-BE" altLang="fr-FR" dirty="0" err="1" smtClean="0"/>
              <a:t>patiënte</a:t>
            </a:r>
            <a:r>
              <a:rPr lang="fr-BE" altLang="fr-FR" dirty="0" smtClean="0"/>
              <a:t> die dag</a:t>
            </a:r>
            <a:endParaRPr lang="fr-BE" alt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84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err="1" smtClean="0"/>
              <a:t>Aandeel</a:t>
            </a:r>
            <a:r>
              <a:rPr lang="fr-BE" sz="3600" dirty="0" smtClean="0"/>
              <a:t> van de </a:t>
            </a:r>
            <a:r>
              <a:rPr lang="fr-BE" sz="3600" dirty="0" err="1" smtClean="0"/>
              <a:t>techniek</a:t>
            </a:r>
            <a:r>
              <a:rPr lang="fr-BE" sz="3600" dirty="0" smtClean="0"/>
              <a:t> K750 </a:t>
            </a:r>
            <a:r>
              <a:rPr lang="fr-BE" sz="3600" dirty="0" err="1" smtClean="0"/>
              <a:t>voor</a:t>
            </a:r>
            <a:r>
              <a:rPr lang="fr-BE" sz="3600" dirty="0" smtClean="0"/>
              <a:t> de 30 </a:t>
            </a:r>
            <a:r>
              <a:rPr lang="fr-BE" sz="3600" dirty="0" err="1" smtClean="0"/>
              <a:t>ziekenhuizen</a:t>
            </a:r>
            <a:r>
              <a:rPr lang="fr-BE" sz="3600" dirty="0" smtClean="0"/>
              <a:t>         met de </a:t>
            </a:r>
            <a:r>
              <a:rPr lang="fr-BE" sz="3600" dirty="0" err="1" smtClean="0"/>
              <a:t>grootste</a:t>
            </a:r>
            <a:r>
              <a:rPr lang="fr-BE" sz="3600" dirty="0" smtClean="0"/>
              <a:t> volumes </a:t>
            </a:r>
            <a:r>
              <a:rPr lang="fr-BE" sz="3600" dirty="0" err="1" smtClean="0"/>
              <a:t>voor</a:t>
            </a:r>
            <a:r>
              <a:rPr lang="fr-BE" sz="3600" dirty="0" smtClean="0"/>
              <a:t> </a:t>
            </a:r>
            <a:r>
              <a:rPr lang="fr-BE" sz="3600" dirty="0" err="1" smtClean="0"/>
              <a:t>deze</a:t>
            </a:r>
            <a:r>
              <a:rPr lang="fr-BE" sz="3600" dirty="0" smtClean="0"/>
              <a:t> </a:t>
            </a:r>
            <a:r>
              <a:rPr lang="fr-BE" sz="3600" dirty="0" err="1" smtClean="0"/>
              <a:t>techniek</a:t>
            </a:r>
            <a:endParaRPr lang="fr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ED8-0979-45D1-A1C8-7EA279A84864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9073" y="2001328"/>
            <a:ext cx="26655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Sommige</a:t>
            </a:r>
            <a:r>
              <a:rPr lang="fr-FR" dirty="0" smtClean="0"/>
              <a:t> </a:t>
            </a:r>
            <a:r>
              <a:rPr lang="fr-FR" dirty="0" err="1" smtClean="0"/>
              <a:t>ziekenhuizen</a:t>
            </a:r>
            <a:r>
              <a:rPr lang="fr-FR" dirty="0" smtClean="0"/>
              <a:t> die het </a:t>
            </a:r>
            <a:r>
              <a:rPr lang="fr-FR" dirty="0" err="1" smtClean="0"/>
              <a:t>meeste</a:t>
            </a:r>
            <a:r>
              <a:rPr lang="fr-FR" dirty="0" smtClean="0"/>
              <a:t> K750 </a:t>
            </a:r>
            <a:r>
              <a:rPr lang="fr-FR" dirty="0" err="1" smtClean="0"/>
              <a:t>uitvoeren</a:t>
            </a:r>
            <a:r>
              <a:rPr lang="fr-FR" dirty="0" smtClean="0"/>
              <a:t>, </a:t>
            </a:r>
            <a:r>
              <a:rPr lang="fr-FR" dirty="0" err="1" smtClean="0"/>
              <a:t>hanteren</a:t>
            </a:r>
            <a:r>
              <a:rPr lang="fr-FR" dirty="0" smtClean="0"/>
              <a:t> </a:t>
            </a:r>
            <a:r>
              <a:rPr lang="fr-FR" dirty="0" err="1" smtClean="0"/>
              <a:t>deze</a:t>
            </a:r>
            <a:r>
              <a:rPr lang="fr-FR" dirty="0" smtClean="0"/>
              <a:t> </a:t>
            </a:r>
            <a:r>
              <a:rPr lang="fr-FR" dirty="0" err="1" smtClean="0"/>
              <a:t>techniek</a:t>
            </a:r>
            <a:r>
              <a:rPr lang="fr-FR" dirty="0" smtClean="0"/>
              <a:t> quasi </a:t>
            </a:r>
            <a:r>
              <a:rPr lang="fr-FR" dirty="0" err="1" smtClean="0"/>
              <a:t>exclusief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De </a:t>
            </a:r>
            <a:r>
              <a:rPr lang="fr-FR" dirty="0" err="1" smtClean="0"/>
              <a:t>opgelijste</a:t>
            </a:r>
            <a:r>
              <a:rPr lang="fr-FR" dirty="0" smtClean="0"/>
              <a:t> </a:t>
            </a:r>
            <a:r>
              <a:rPr lang="fr-FR" dirty="0" err="1" smtClean="0"/>
              <a:t>ziekenhuizen</a:t>
            </a:r>
            <a:r>
              <a:rPr lang="fr-FR" dirty="0" smtClean="0"/>
              <a:t> </a:t>
            </a:r>
            <a:r>
              <a:rPr lang="fr-FR" dirty="0" err="1" smtClean="0"/>
              <a:t>verwacht</a:t>
            </a:r>
            <a:r>
              <a:rPr lang="fr-FR" dirty="0" smtClean="0"/>
              <a:t> men niet </a:t>
            </a:r>
            <a:r>
              <a:rPr lang="fr-FR" dirty="0" err="1" smtClean="0"/>
              <a:t>altijd</a:t>
            </a:r>
            <a:r>
              <a:rPr lang="fr-FR" dirty="0" smtClean="0"/>
              <a:t> in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zorgtraject</a:t>
            </a:r>
            <a:r>
              <a:rPr lang="fr-FR" dirty="0" smtClean="0"/>
              <a:t> na </a:t>
            </a:r>
            <a:r>
              <a:rPr lang="fr-FR" dirty="0" err="1" smtClean="0"/>
              <a:t>kanker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>
                <a:solidFill>
                  <a:srgbClr val="FF0000"/>
                </a:solidFill>
              </a:rPr>
              <a:t>Slechts</a:t>
            </a:r>
            <a:r>
              <a:rPr lang="fr-FR" b="1" dirty="0" smtClean="0">
                <a:solidFill>
                  <a:srgbClr val="FF0000"/>
                </a:solidFill>
              </a:rPr>
              <a:t> 7 </a:t>
            </a:r>
            <a:r>
              <a:rPr lang="fr-FR" b="1" dirty="0" err="1" smtClean="0">
                <a:solidFill>
                  <a:srgbClr val="FF0000"/>
                </a:solidFill>
              </a:rPr>
              <a:t>ziekenhuizen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halen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meer</a:t>
            </a:r>
            <a:r>
              <a:rPr lang="fr-FR" b="1" dirty="0" smtClean="0">
                <a:solidFill>
                  <a:srgbClr val="FF0000"/>
                </a:solidFill>
              </a:rPr>
              <a:t> dan 150 </a:t>
            </a:r>
            <a:r>
              <a:rPr lang="fr-FR" b="1" dirty="0" err="1" smtClean="0">
                <a:solidFill>
                  <a:srgbClr val="FF0000"/>
                </a:solidFill>
              </a:rPr>
              <a:t>ingrepen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K750 </a:t>
            </a:r>
            <a:r>
              <a:rPr lang="fr-FR" b="1" dirty="0" smtClean="0">
                <a:solidFill>
                  <a:srgbClr val="FF0000"/>
                </a:solidFill>
              </a:rPr>
              <a:t>in </a:t>
            </a:r>
            <a:r>
              <a:rPr lang="fr-FR" b="1" dirty="0">
                <a:solidFill>
                  <a:srgbClr val="FF0000"/>
                </a:solidFill>
              </a:rPr>
              <a:t>5 </a:t>
            </a:r>
            <a:r>
              <a:rPr lang="fr-FR" b="1" dirty="0" err="1" smtClean="0">
                <a:solidFill>
                  <a:srgbClr val="FF0000"/>
                </a:solidFill>
              </a:rPr>
              <a:t>jaar</a:t>
            </a:r>
            <a:r>
              <a:rPr lang="fr-FR" b="1" dirty="0" smtClean="0">
                <a:solidFill>
                  <a:srgbClr val="FF0000"/>
                </a:solidFill>
              </a:rPr>
              <a:t> (minimum van 30/</a:t>
            </a:r>
            <a:r>
              <a:rPr lang="fr-FR" b="1" dirty="0" err="1" smtClean="0">
                <a:solidFill>
                  <a:srgbClr val="FF0000"/>
                </a:solidFill>
              </a:rPr>
              <a:t>jaar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gemiddeld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endParaRPr lang="fr-FR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3279" y="1846263"/>
            <a:ext cx="3275709" cy="44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2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smtClean="0"/>
              <a:t>32 </a:t>
            </a:r>
            <a:r>
              <a:rPr lang="fr-BE" sz="3600" dirty="0" err="1" smtClean="0"/>
              <a:t>ziekenuizen</a:t>
            </a:r>
            <a:r>
              <a:rPr lang="fr-BE" sz="3600" dirty="0" smtClean="0"/>
              <a:t> met </a:t>
            </a:r>
            <a:r>
              <a:rPr lang="fr-BE" sz="3600" dirty="0" err="1" smtClean="0"/>
              <a:t>minder</a:t>
            </a:r>
            <a:r>
              <a:rPr lang="fr-BE" sz="3600" dirty="0" smtClean="0"/>
              <a:t> dan 30 </a:t>
            </a:r>
            <a:r>
              <a:rPr lang="fr-BE" sz="3600" dirty="0" err="1" smtClean="0"/>
              <a:t>gevallen</a:t>
            </a:r>
            <a:r>
              <a:rPr lang="fr-BE" sz="3600" dirty="0" smtClean="0"/>
              <a:t> K750, </a:t>
            </a:r>
            <a:br>
              <a:rPr lang="fr-BE" sz="3600" dirty="0" smtClean="0"/>
            </a:br>
            <a:r>
              <a:rPr lang="fr-BE" sz="3600" dirty="0" err="1" smtClean="0"/>
              <a:t>waaronder</a:t>
            </a:r>
            <a:r>
              <a:rPr lang="fr-BE" sz="3600" dirty="0" smtClean="0"/>
              <a:t> universitaire</a:t>
            </a:r>
            <a:endParaRPr lang="fr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0C7C-2810-438C-A606-144F1ACA7D2E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8853" y="2018199"/>
            <a:ext cx="27259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BE" altLang="fr-FR" dirty="0" smtClean="0"/>
              <a:t>De </a:t>
            </a:r>
            <a:r>
              <a:rPr lang="fr-BE" altLang="fr-FR" dirty="0" err="1" smtClean="0"/>
              <a:t>ziekenhuizen</a:t>
            </a:r>
            <a:r>
              <a:rPr lang="fr-BE" altLang="fr-FR" dirty="0" smtClean="0"/>
              <a:t> die </a:t>
            </a:r>
            <a:r>
              <a:rPr lang="fr-BE" altLang="fr-FR" dirty="0" err="1" smtClean="0"/>
              <a:t>weinig</a:t>
            </a:r>
            <a:r>
              <a:rPr lang="fr-BE" altLang="fr-FR" dirty="0" smtClean="0"/>
              <a:t> de K750 </a:t>
            </a:r>
            <a:r>
              <a:rPr lang="fr-BE" altLang="fr-FR" dirty="0" err="1" smtClean="0"/>
              <a:t>techniek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uitvoeren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hebben</a:t>
            </a:r>
            <a:r>
              <a:rPr lang="fr-BE" altLang="fr-FR" dirty="0" smtClean="0"/>
              <a:t> niet </a:t>
            </a:r>
            <a:r>
              <a:rPr lang="fr-BE" altLang="fr-FR" dirty="0" err="1" smtClean="0"/>
              <a:t>altijd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alternatieve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techniek</a:t>
            </a:r>
            <a:r>
              <a:rPr lang="fr-BE" altLang="fr-FR" dirty="0" smtClean="0"/>
              <a:t> om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te </a:t>
            </a:r>
            <a:r>
              <a:rPr lang="fr-BE" altLang="fr-FR" dirty="0" err="1" smtClean="0"/>
              <a:t>stellen</a:t>
            </a:r>
            <a:endParaRPr lang="fr-BE" altLang="fr-FR" dirty="0"/>
          </a:p>
          <a:p>
            <a:pPr>
              <a:defRPr/>
            </a:pPr>
            <a:r>
              <a:rPr lang="fr-BE" altLang="fr-FR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BE" altLang="fr-FR" dirty="0" err="1" smtClean="0"/>
              <a:t>Bepaalde</a:t>
            </a:r>
            <a:r>
              <a:rPr lang="fr-BE" altLang="fr-FR" dirty="0" smtClean="0"/>
              <a:t> universitaire </a:t>
            </a:r>
            <a:r>
              <a:rPr lang="fr-BE" altLang="fr-FR" dirty="0" err="1" smtClean="0"/>
              <a:t>ziekenhuizen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voeren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weinig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borstreconstructies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uit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ongeacht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techniek</a:t>
            </a:r>
            <a:endParaRPr lang="fr-BE" altLang="fr-FR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859" y="1846263"/>
            <a:ext cx="3779997" cy="41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78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wordt er naast de K750 aangerekend?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altLang="fr-FR" sz="1200" dirty="0" err="1" smtClean="0"/>
              <a:t>Grote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variatie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tussen</a:t>
            </a:r>
            <a:r>
              <a:rPr lang="fr-BE" altLang="fr-FR" sz="1200" dirty="0" smtClean="0"/>
              <a:t> de </a:t>
            </a:r>
            <a:r>
              <a:rPr lang="fr-BE" altLang="fr-FR" sz="1200" dirty="0" err="1" smtClean="0"/>
              <a:t>ziekenhuizen</a:t>
            </a:r>
            <a:endParaRPr lang="fr-BE" altLang="fr-FR" sz="1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altLang="fr-FR" sz="1200" dirty="0" smtClean="0"/>
              <a:t>Niet </a:t>
            </a:r>
            <a:r>
              <a:rPr lang="fr-BE" altLang="fr-FR" sz="1200" dirty="0" err="1" smtClean="0"/>
              <a:t>terugbetaalde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verstrekkingen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vooral</a:t>
            </a:r>
            <a:r>
              <a:rPr lang="fr-BE" altLang="fr-FR" sz="1200" dirty="0" smtClean="0"/>
              <a:t> in </a:t>
            </a:r>
            <a:r>
              <a:rPr lang="fr-BE" altLang="fr-FR" sz="1200" dirty="0" err="1" smtClean="0"/>
              <a:t>Vlaanderen</a:t>
            </a:r>
            <a:r>
              <a:rPr lang="fr-BE" altLang="fr-FR" sz="1200" dirty="0" smtClean="0"/>
              <a:t>, quasi </a:t>
            </a:r>
            <a:r>
              <a:rPr lang="fr-BE" altLang="fr-FR" sz="1200" dirty="0" err="1" smtClean="0"/>
              <a:t>systematisch</a:t>
            </a:r>
            <a:r>
              <a:rPr lang="fr-BE" altLang="fr-FR" sz="1200" dirty="0" smtClean="0"/>
              <a:t> in </a:t>
            </a:r>
            <a:r>
              <a:rPr lang="fr-BE" altLang="fr-FR" sz="1200" dirty="0" err="1" smtClean="0"/>
              <a:t>bepaalde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ziekenhuizen</a:t>
            </a:r>
            <a:r>
              <a:rPr lang="fr-BE" altLang="fr-FR" sz="1200" dirty="0" smtClean="0"/>
              <a:t>, </a:t>
            </a:r>
            <a:r>
              <a:rPr lang="fr-BE" altLang="fr-FR" sz="1200" dirty="0" err="1" smtClean="0"/>
              <a:t>totaal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afwezig</a:t>
            </a:r>
            <a:r>
              <a:rPr lang="fr-BE" altLang="fr-FR" sz="1200" dirty="0" smtClean="0"/>
              <a:t> in </a:t>
            </a:r>
            <a:r>
              <a:rPr lang="fr-BE" altLang="fr-FR" sz="1200" dirty="0" err="1" smtClean="0"/>
              <a:t>andere</a:t>
            </a:r>
            <a:r>
              <a:rPr lang="fr-BE" altLang="fr-FR" sz="1200" dirty="0" smtClean="0"/>
              <a:t> of met </a:t>
            </a:r>
            <a:r>
              <a:rPr lang="fr-BE" altLang="fr-FR" sz="1200" dirty="0" err="1" smtClean="0"/>
              <a:t>bedragen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onder</a:t>
            </a:r>
            <a:r>
              <a:rPr lang="fr-BE" altLang="fr-FR" sz="1200" dirty="0" smtClean="0"/>
              <a:t> de 500 euro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BE" altLang="fr-FR" sz="1200" dirty="0" err="1" smtClean="0"/>
              <a:t>Voorbereiding</a:t>
            </a:r>
            <a:r>
              <a:rPr lang="fr-BE" altLang="fr-FR" sz="1200" dirty="0" smtClean="0"/>
              <a:t> en </a:t>
            </a:r>
            <a:r>
              <a:rPr lang="fr-BE" altLang="fr-FR" sz="1200" dirty="0" err="1" smtClean="0"/>
              <a:t>operatieve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hulp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eveneens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weinig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frequent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bij</a:t>
            </a:r>
            <a:r>
              <a:rPr lang="fr-BE" altLang="fr-FR" sz="1200" dirty="0" smtClean="0"/>
              <a:t> de </a:t>
            </a:r>
            <a:r>
              <a:rPr lang="fr-BE" altLang="fr-FR" sz="1200" dirty="0" err="1" smtClean="0"/>
              <a:t>ene</a:t>
            </a:r>
            <a:r>
              <a:rPr lang="fr-BE" altLang="fr-FR" sz="1200" dirty="0" smtClean="0"/>
              <a:t> en </a:t>
            </a:r>
            <a:r>
              <a:rPr lang="fr-BE" altLang="fr-FR" sz="1200" dirty="0" err="1" smtClean="0"/>
              <a:t>systematisch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elders</a:t>
            </a:r>
            <a:endParaRPr lang="fr-BE" alt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2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BE" altLang="fr-FR" sz="1200" dirty="0"/>
          </a:p>
          <a:p>
            <a:pPr>
              <a:buFont typeface="Arial" panose="020B0604020202020204" pitchFamily="34" charset="0"/>
              <a:buChar char="•"/>
            </a:pPr>
            <a:endParaRPr lang="nl-BE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205C-C6EA-4CDB-89FF-D5FC6D9C4098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5906" y="5748941"/>
            <a:ext cx="1004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fr-FR" sz="1200" dirty="0"/>
              <a:t>% </a:t>
            </a:r>
            <a:r>
              <a:rPr lang="fr-BE" altLang="fr-FR" sz="1200" dirty="0" smtClean="0"/>
              <a:t>met </a:t>
            </a:r>
            <a:r>
              <a:rPr lang="fr-BE" altLang="fr-FR" sz="1200" dirty="0" err="1"/>
              <a:t>suppl</a:t>
            </a:r>
            <a:r>
              <a:rPr lang="fr-BE" altLang="fr-FR" sz="1200" dirty="0"/>
              <a:t> = % </a:t>
            </a:r>
            <a:r>
              <a:rPr lang="fr-BE" altLang="fr-FR" sz="1200" dirty="0" smtClean="0"/>
              <a:t>van de </a:t>
            </a:r>
            <a:r>
              <a:rPr lang="fr-BE" altLang="fr-FR" sz="1200" dirty="0" err="1" smtClean="0"/>
              <a:t>ingrepen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waarvoor</a:t>
            </a:r>
            <a:r>
              <a:rPr lang="fr-BE" altLang="fr-FR" sz="1200" dirty="0" smtClean="0"/>
              <a:t> er </a:t>
            </a:r>
            <a:r>
              <a:rPr lang="fr-BE" altLang="fr-FR" sz="1200" dirty="0" err="1" smtClean="0"/>
              <a:t>supplementen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aangerekend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werden</a:t>
            </a:r>
            <a:r>
              <a:rPr lang="fr-BE" altLang="fr-FR" sz="1200" dirty="0" smtClean="0"/>
              <a:t> </a:t>
            </a:r>
            <a:endParaRPr lang="fr-BE" altLang="fr-FR" sz="1200" dirty="0"/>
          </a:p>
          <a:p>
            <a:pPr>
              <a:spcBef>
                <a:spcPct val="0"/>
              </a:spcBef>
            </a:pPr>
            <a:r>
              <a:rPr lang="fr-BE" altLang="fr-FR" sz="1200" dirty="0"/>
              <a:t>% </a:t>
            </a:r>
            <a:r>
              <a:rPr lang="fr-BE" altLang="fr-FR" sz="1200" dirty="0" smtClean="0"/>
              <a:t>niet </a:t>
            </a:r>
            <a:r>
              <a:rPr lang="fr-BE" altLang="fr-FR" sz="1200" dirty="0" err="1" smtClean="0"/>
              <a:t>terugb</a:t>
            </a:r>
            <a:r>
              <a:rPr lang="fr-BE" altLang="fr-FR" sz="1200" dirty="0" smtClean="0"/>
              <a:t>. €500 = </a:t>
            </a:r>
            <a:r>
              <a:rPr lang="fr-BE" altLang="fr-FR" sz="1200" dirty="0" err="1" smtClean="0"/>
              <a:t>ingrepen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waar</a:t>
            </a:r>
            <a:r>
              <a:rPr lang="fr-BE" altLang="fr-FR" sz="1200" dirty="0" smtClean="0"/>
              <a:t> de dag van de </a:t>
            </a:r>
            <a:r>
              <a:rPr lang="fr-BE" altLang="fr-FR" sz="1200" dirty="0" err="1" smtClean="0"/>
              <a:t>ingreep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minstens</a:t>
            </a:r>
            <a:r>
              <a:rPr lang="fr-BE" altLang="fr-FR" sz="1200" dirty="0" smtClean="0"/>
              <a:t> 500 euro niet </a:t>
            </a:r>
            <a:r>
              <a:rPr lang="fr-BE" altLang="fr-FR" sz="1200" dirty="0" err="1" smtClean="0"/>
              <a:t>terugbetaalde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prestaties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aangerekend</a:t>
            </a:r>
            <a:r>
              <a:rPr lang="fr-BE" altLang="fr-FR" sz="1200" dirty="0" smtClean="0"/>
              <a:t> </a:t>
            </a:r>
            <a:r>
              <a:rPr lang="fr-BE" altLang="fr-FR" sz="1200" dirty="0" err="1" smtClean="0"/>
              <a:t>werden</a:t>
            </a:r>
            <a:endParaRPr lang="fr-BE" altLang="fr-FR" sz="1200" dirty="0"/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623" y="2942812"/>
            <a:ext cx="6485714" cy="28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65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  </a:t>
            </a:r>
            <a:r>
              <a:rPr lang="fr-FR" altLang="fr-FR" dirty="0" err="1" smtClean="0"/>
              <a:t>Voor</a:t>
            </a:r>
            <a:r>
              <a:rPr lang="fr-FR" altLang="fr-FR" dirty="0" smtClean="0"/>
              <a:t> K750 </a:t>
            </a:r>
            <a:r>
              <a:rPr lang="fr-FR" altLang="fr-FR" dirty="0" err="1" smtClean="0"/>
              <a:t>vertegenwoordigen</a:t>
            </a:r>
            <a:r>
              <a:rPr lang="fr-FR" altLang="fr-FR" dirty="0" smtClean="0"/>
              <a:t> de </a:t>
            </a:r>
            <a:r>
              <a:rPr lang="fr-FR" altLang="fr-FR" dirty="0" err="1" smtClean="0"/>
              <a:t>kosten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laste</a:t>
            </a:r>
            <a:r>
              <a:rPr lang="fr-FR" altLang="fr-FR" dirty="0" smtClean="0"/>
              <a:t> van de </a:t>
            </a:r>
            <a:r>
              <a:rPr lang="fr-FR" altLang="fr-FR" dirty="0" err="1" smtClean="0"/>
              <a:t>patiënten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hogere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bedragen</a:t>
            </a:r>
            <a:r>
              <a:rPr lang="fr-FR" altLang="fr-FR" dirty="0" smtClean="0"/>
              <a:t> dan </a:t>
            </a:r>
            <a:r>
              <a:rPr lang="fr-FR" altLang="fr-FR" dirty="0" err="1" smtClean="0"/>
              <a:t>deze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aangerekend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aan</a:t>
            </a:r>
            <a:r>
              <a:rPr lang="fr-FR" altLang="fr-FR" dirty="0" smtClean="0"/>
              <a:t> de ZIV. In </a:t>
            </a:r>
            <a:r>
              <a:rPr lang="fr-FR" altLang="fr-FR" dirty="0" err="1" smtClean="0"/>
              <a:t>een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kamer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zonder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supplementen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betreft</a:t>
            </a:r>
            <a:r>
              <a:rPr lang="fr-FR" altLang="fr-FR" dirty="0" smtClean="0"/>
              <a:t> het niet </a:t>
            </a:r>
            <a:r>
              <a:rPr lang="fr-FR" altLang="fr-FR" dirty="0" err="1" smtClean="0"/>
              <a:t>terugbetaalde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verstrekkingen</a:t>
            </a:r>
            <a:endParaRPr lang="fr-FR" altLang="fr-FR" dirty="0" smtClean="0"/>
          </a:p>
          <a:p>
            <a:pPr marL="0" indent="0">
              <a:buNone/>
              <a:defRPr/>
            </a:pPr>
            <a:r>
              <a:rPr lang="fr-FR" altLang="fr-FR" sz="2400" dirty="0" smtClean="0">
                <a:sym typeface="Wingdings" panose="05000000000000000000" pitchFamily="2" charset="2"/>
              </a:rPr>
              <a:t>Wat </a:t>
            </a:r>
            <a:r>
              <a:rPr lang="fr-FR" altLang="fr-FR" sz="2400" dirty="0" err="1" smtClean="0">
                <a:sym typeface="Wingdings" panose="05000000000000000000" pitchFamily="2" charset="2"/>
              </a:rPr>
              <a:t>bedraagt</a:t>
            </a:r>
            <a:r>
              <a:rPr lang="fr-FR" altLang="fr-FR" sz="2400" dirty="0" smtClean="0">
                <a:sym typeface="Wingdings" panose="05000000000000000000" pitchFamily="2" charset="2"/>
              </a:rPr>
              <a:t> het </a:t>
            </a:r>
            <a:r>
              <a:rPr lang="fr-FR" altLang="fr-FR" sz="2400" dirty="0" err="1" smtClean="0">
                <a:sym typeface="Wingdings" panose="05000000000000000000" pitchFamily="2" charset="2"/>
              </a:rPr>
              <a:t>aandeel</a:t>
            </a:r>
            <a:r>
              <a:rPr lang="fr-FR" altLang="fr-FR" sz="2400" dirty="0" smtClean="0">
                <a:sym typeface="Wingdings" panose="05000000000000000000" pitchFamily="2" charset="2"/>
              </a:rPr>
              <a:t> </a:t>
            </a:r>
            <a:r>
              <a:rPr lang="fr-FR" altLang="fr-FR" sz="2400" dirty="0" err="1" smtClean="0">
                <a:sym typeface="Wingdings" panose="05000000000000000000" pitchFamily="2" charset="2"/>
              </a:rPr>
              <a:t>onderfinanciering</a:t>
            </a:r>
            <a:r>
              <a:rPr lang="fr-FR" altLang="fr-FR" sz="2400" dirty="0" smtClean="0">
                <a:sym typeface="Wingdings" panose="05000000000000000000" pitchFamily="2" charset="2"/>
              </a:rPr>
              <a:t> </a:t>
            </a:r>
            <a:r>
              <a:rPr lang="fr-FR" altLang="fr-FR" sz="2400" dirty="0" err="1" smtClean="0">
                <a:sym typeface="Wingdings" panose="05000000000000000000" pitchFamily="2" charset="2"/>
              </a:rPr>
              <a:t>hierin</a:t>
            </a:r>
            <a:r>
              <a:rPr lang="fr-FR" altLang="fr-FR" sz="2400" dirty="0" smtClean="0">
                <a:sym typeface="Wingdings" panose="05000000000000000000" pitchFamily="2" charset="2"/>
              </a:rPr>
              <a:t>?</a:t>
            </a:r>
            <a:endParaRPr lang="fr-FR" altLang="fr-FR" sz="2400" dirty="0"/>
          </a:p>
          <a:p>
            <a:pPr lvl="1">
              <a:buFont typeface="Symbol"/>
              <a:buChar char="Þ"/>
              <a:defRPr/>
            </a:pPr>
            <a:endParaRPr lang="fr-FR" altLang="fr-FR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  60</a:t>
            </a:r>
            <a:r>
              <a:rPr lang="fr-FR" altLang="fr-FR" dirty="0"/>
              <a:t>% </a:t>
            </a:r>
            <a:r>
              <a:rPr lang="fr-FR" altLang="fr-FR" dirty="0" smtClean="0"/>
              <a:t>van de K750 </a:t>
            </a:r>
            <a:r>
              <a:rPr lang="fr-FR" altLang="fr-FR" dirty="0" err="1" smtClean="0"/>
              <a:t>ingrepen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worden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uitgevoerd</a:t>
            </a:r>
            <a:r>
              <a:rPr lang="fr-FR" altLang="fr-FR" dirty="0" smtClean="0"/>
              <a:t> in </a:t>
            </a:r>
            <a:r>
              <a:rPr lang="fr-FR" altLang="fr-FR" dirty="0" err="1" smtClean="0"/>
              <a:t>een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kamer</a:t>
            </a:r>
            <a:r>
              <a:rPr lang="fr-FR" altLang="fr-FR" dirty="0" smtClean="0"/>
              <a:t> met </a:t>
            </a:r>
            <a:r>
              <a:rPr lang="fr-FR" altLang="fr-FR" dirty="0" err="1" smtClean="0"/>
              <a:t>supplementen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uitzonderlijk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hoog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aandeel</a:t>
            </a:r>
            <a:r>
              <a:rPr lang="fr-FR" altLang="fr-FR" dirty="0" smtClean="0"/>
              <a:t> of </a:t>
            </a:r>
            <a:r>
              <a:rPr lang="fr-FR" altLang="fr-FR" dirty="0" err="1" smtClean="0"/>
              <a:t>representatief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voor</a:t>
            </a:r>
            <a:r>
              <a:rPr lang="fr-FR" altLang="fr-FR" dirty="0" smtClean="0"/>
              <a:t> de </a:t>
            </a:r>
            <a:r>
              <a:rPr lang="fr-FR" altLang="fr-FR" dirty="0" err="1" smtClean="0"/>
              <a:t>populatie</a:t>
            </a:r>
            <a:r>
              <a:rPr lang="fr-FR" altLang="fr-FR" dirty="0" smtClean="0"/>
              <a:t> die </a:t>
            </a:r>
            <a:r>
              <a:rPr lang="fr-FR" altLang="fr-FR" dirty="0" err="1" smtClean="0"/>
              <a:t>die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ingrepen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ondergaat</a:t>
            </a:r>
            <a:r>
              <a:rPr lang="fr-FR" altLang="fr-FR" dirty="0" smtClean="0"/>
              <a:t> </a:t>
            </a:r>
            <a:r>
              <a:rPr lang="fr-FR" altLang="fr-FR" dirty="0"/>
              <a:t>? </a:t>
            </a:r>
          </a:p>
          <a:p>
            <a:pPr>
              <a:buFontTx/>
              <a:buChar char="-"/>
              <a:defRPr/>
            </a:pPr>
            <a:endParaRPr lang="fr-BE" altLang="fr-FR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altLang="fr-FR" dirty="0" smtClean="0"/>
              <a:t>  Wat </a:t>
            </a:r>
            <a:r>
              <a:rPr lang="fr-BE" altLang="fr-FR" dirty="0" err="1" smtClean="0"/>
              <a:t>zijn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juist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deze</a:t>
            </a:r>
            <a:r>
              <a:rPr lang="fr-BE" altLang="fr-FR" dirty="0" smtClean="0"/>
              <a:t> niet </a:t>
            </a:r>
            <a:r>
              <a:rPr lang="fr-BE" altLang="fr-FR" dirty="0" err="1" smtClean="0"/>
              <a:t>vergoedbare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therapieën</a:t>
            </a:r>
            <a:r>
              <a:rPr lang="fr-BE" altLang="fr-FR" dirty="0" smtClean="0"/>
              <a:t> die </a:t>
            </a:r>
            <a:r>
              <a:rPr lang="fr-BE" altLang="fr-FR" dirty="0" err="1" smtClean="0"/>
              <a:t>duurder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zijn</a:t>
            </a:r>
            <a:r>
              <a:rPr lang="fr-BE" altLang="fr-FR" dirty="0" smtClean="0"/>
              <a:t> in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kamer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zonder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supplementen</a:t>
            </a:r>
            <a:r>
              <a:rPr lang="fr-BE" altLang="fr-FR" dirty="0" smtClean="0"/>
              <a:t> en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reconstructie</a:t>
            </a:r>
            <a:r>
              <a:rPr lang="fr-BE" altLang="fr-FR" dirty="0" smtClean="0"/>
              <a:t> van 2 </a:t>
            </a:r>
            <a:r>
              <a:rPr lang="fr-BE" altLang="fr-FR" dirty="0" err="1" smtClean="0"/>
              <a:t>borsten</a:t>
            </a:r>
            <a:r>
              <a:rPr lang="fr-BE" altLang="fr-FR" dirty="0" smtClean="0"/>
              <a:t> </a:t>
            </a:r>
            <a:r>
              <a:rPr lang="fr-BE" altLang="fr-FR" dirty="0"/>
              <a:t>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52C2-7516-41E6-BF46-08AF97EFFE11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2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3800" dirty="0" smtClean="0"/>
              <a:t>  </a:t>
            </a:r>
            <a:r>
              <a:rPr lang="fr-FR" sz="3400" dirty="0" err="1" smtClean="0"/>
              <a:t>Amputatie</a:t>
            </a:r>
            <a:r>
              <a:rPr lang="fr-FR" sz="3400" dirty="0" smtClean="0"/>
              <a:t> </a:t>
            </a:r>
            <a:r>
              <a:rPr lang="fr-FR" sz="3400" dirty="0"/>
              <a:t>: </a:t>
            </a:r>
            <a:r>
              <a:rPr lang="fr-FR" sz="3400" dirty="0" err="1" smtClean="0"/>
              <a:t>toename</a:t>
            </a:r>
            <a:r>
              <a:rPr lang="fr-FR" sz="3400" dirty="0" smtClean="0"/>
              <a:t> van de </a:t>
            </a:r>
            <a:r>
              <a:rPr lang="fr-FR" sz="3400" dirty="0" err="1" smtClean="0"/>
              <a:t>gefactureerde</a:t>
            </a:r>
            <a:r>
              <a:rPr lang="fr-FR" sz="3400" dirty="0" smtClean="0"/>
              <a:t> </a:t>
            </a:r>
            <a:r>
              <a:rPr lang="fr-FR" sz="3400" dirty="0" err="1" smtClean="0"/>
              <a:t>gevallen</a:t>
            </a:r>
            <a:r>
              <a:rPr lang="fr-FR" sz="3400" dirty="0" smtClean="0"/>
              <a:t> (per </a:t>
            </a:r>
            <a:r>
              <a:rPr lang="fr-FR" sz="3400" dirty="0" err="1" smtClean="0"/>
              <a:t>borst</a:t>
            </a:r>
            <a:r>
              <a:rPr lang="fr-FR" sz="3400" dirty="0" smtClean="0"/>
              <a:t>)*</a:t>
            </a:r>
            <a:endParaRPr lang="fr-FR" sz="34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fr-FR" sz="2600" dirty="0" err="1" smtClean="0"/>
              <a:t>Geïdentificeerd</a:t>
            </a:r>
            <a:r>
              <a:rPr lang="fr-FR" sz="2600" dirty="0" smtClean="0"/>
              <a:t> </a:t>
            </a:r>
            <a:r>
              <a:rPr lang="fr-FR" sz="2600" dirty="0" err="1" smtClean="0"/>
              <a:t>genetisch</a:t>
            </a:r>
            <a:r>
              <a:rPr lang="fr-FR" sz="2600" dirty="0" smtClean="0"/>
              <a:t> </a:t>
            </a:r>
            <a:r>
              <a:rPr lang="fr-FR" sz="2600" dirty="0" err="1" smtClean="0"/>
              <a:t>risico</a:t>
            </a:r>
            <a:r>
              <a:rPr lang="fr-FR" sz="2600" dirty="0" smtClean="0"/>
              <a:t> </a:t>
            </a:r>
            <a:r>
              <a:rPr lang="fr-FR" sz="2600" dirty="0"/>
              <a:t>=&gt; </a:t>
            </a:r>
            <a:r>
              <a:rPr lang="fr-FR" sz="2600" dirty="0" err="1" smtClean="0"/>
              <a:t>toename</a:t>
            </a:r>
            <a:r>
              <a:rPr lang="fr-FR" sz="2600" dirty="0" smtClean="0"/>
              <a:t> </a:t>
            </a:r>
            <a:r>
              <a:rPr lang="fr-FR" sz="2600" dirty="0" err="1" smtClean="0"/>
              <a:t>volledige</a:t>
            </a:r>
            <a:r>
              <a:rPr lang="fr-FR" sz="2600" dirty="0" smtClean="0"/>
              <a:t> </a:t>
            </a:r>
            <a:r>
              <a:rPr lang="fr-FR" sz="2600" dirty="0" err="1" smtClean="0"/>
              <a:t>amputatie</a:t>
            </a:r>
            <a:r>
              <a:rPr lang="fr-FR" sz="2600" dirty="0" smtClean="0"/>
              <a:t> </a:t>
            </a:r>
            <a:r>
              <a:rPr lang="fr-FR" sz="2600" dirty="0" err="1" smtClean="0"/>
              <a:t>zonder</a:t>
            </a:r>
            <a:r>
              <a:rPr lang="fr-FR" sz="2600" dirty="0" smtClean="0"/>
              <a:t> </a:t>
            </a:r>
            <a:r>
              <a:rPr lang="fr-FR" sz="2600" dirty="0" err="1" smtClean="0"/>
              <a:t>voorkomen</a:t>
            </a:r>
            <a:r>
              <a:rPr lang="fr-FR" sz="2600" dirty="0" smtClean="0"/>
              <a:t> </a:t>
            </a:r>
            <a:r>
              <a:rPr lang="fr-FR" sz="2600" dirty="0" err="1" smtClean="0"/>
              <a:t>kwaadaardige</a:t>
            </a:r>
            <a:r>
              <a:rPr lang="fr-FR" sz="2600" dirty="0" smtClean="0"/>
              <a:t> </a:t>
            </a:r>
            <a:r>
              <a:rPr lang="fr-FR" sz="2600" dirty="0" err="1" smtClean="0"/>
              <a:t>tumor</a:t>
            </a:r>
            <a:endParaRPr lang="fr-FR" sz="2600" dirty="0"/>
          </a:p>
          <a:p>
            <a:pPr marL="201168" lvl="1" indent="0">
              <a:buNone/>
            </a:pPr>
            <a:r>
              <a:rPr lang="fr-FR" dirty="0"/>
              <a:t>	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met </a:t>
            </a:r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20% </a:t>
            </a:r>
            <a:r>
              <a:rPr lang="fr-FR" sz="2300" b="1" dirty="0" err="1" smtClean="0">
                <a:solidFill>
                  <a:schemeClr val="bg2">
                    <a:lumMod val="75000"/>
                  </a:schemeClr>
                </a:solidFill>
              </a:rPr>
              <a:t>tussen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2012 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en </a:t>
            </a:r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2013 (736 </a:t>
            </a:r>
            <a:r>
              <a:rPr lang="fr-FR" sz="2300" b="1" dirty="0" err="1" smtClean="0">
                <a:solidFill>
                  <a:schemeClr val="bg2">
                    <a:lumMod val="75000"/>
                  </a:schemeClr>
                </a:solidFill>
              </a:rPr>
              <a:t>geboekte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300" b="1" dirty="0" err="1" smtClean="0">
                <a:solidFill>
                  <a:schemeClr val="bg2">
                    <a:lumMod val="75000"/>
                  </a:schemeClr>
                </a:solidFill>
              </a:rPr>
              <a:t>gevallen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 in </a:t>
            </a:r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2013)</a:t>
            </a:r>
          </a:p>
          <a:p>
            <a:pPr lvl="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600" dirty="0" err="1" smtClean="0"/>
              <a:t>Toename</a:t>
            </a:r>
            <a:r>
              <a:rPr lang="fr-FR" sz="2600" dirty="0" smtClean="0"/>
              <a:t> van </a:t>
            </a:r>
            <a:r>
              <a:rPr lang="fr-FR" sz="2600" dirty="0" err="1" smtClean="0"/>
              <a:t>volledige</a:t>
            </a:r>
            <a:r>
              <a:rPr lang="fr-FR" sz="2600" dirty="0" smtClean="0"/>
              <a:t> </a:t>
            </a:r>
            <a:r>
              <a:rPr lang="fr-FR" sz="2600" dirty="0" err="1" smtClean="0"/>
              <a:t>amputatie</a:t>
            </a:r>
            <a:r>
              <a:rPr lang="fr-FR" sz="2600" dirty="0" smtClean="0"/>
              <a:t> </a:t>
            </a:r>
            <a:r>
              <a:rPr lang="fr-FR" sz="2600" dirty="0" err="1" smtClean="0"/>
              <a:t>ten</a:t>
            </a:r>
            <a:r>
              <a:rPr lang="fr-FR" sz="2600" dirty="0" smtClean="0"/>
              <a:t> </a:t>
            </a:r>
            <a:r>
              <a:rPr lang="fr-FR" sz="2600" dirty="0" err="1" smtClean="0"/>
              <a:t>gevolge</a:t>
            </a:r>
            <a:r>
              <a:rPr lang="fr-FR" sz="2600" dirty="0" smtClean="0"/>
              <a:t> van </a:t>
            </a:r>
            <a:r>
              <a:rPr lang="fr-FR" sz="2600" dirty="0" err="1" smtClean="0"/>
              <a:t>kwaadaardige</a:t>
            </a:r>
            <a:r>
              <a:rPr lang="fr-FR" sz="2600" dirty="0" smtClean="0"/>
              <a:t> </a:t>
            </a:r>
            <a:r>
              <a:rPr lang="fr-FR" sz="2600" dirty="0" err="1" smtClean="0"/>
              <a:t>tumor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 	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met 1,9% </a:t>
            </a:r>
            <a:r>
              <a:rPr lang="fr-FR" sz="2300" b="1" dirty="0" err="1" smtClean="0">
                <a:solidFill>
                  <a:schemeClr val="bg2">
                    <a:lumMod val="75000"/>
                  </a:schemeClr>
                </a:solidFill>
              </a:rPr>
              <a:t>tussen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 2012 en 2013 (8986 </a:t>
            </a:r>
            <a:r>
              <a:rPr lang="fr-FR" sz="2300" b="1" dirty="0" err="1" smtClean="0">
                <a:solidFill>
                  <a:schemeClr val="bg2">
                    <a:lumMod val="75000"/>
                  </a:schemeClr>
                </a:solidFill>
              </a:rPr>
              <a:t>geboekte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300" b="1" dirty="0" err="1" smtClean="0">
                <a:solidFill>
                  <a:schemeClr val="bg2">
                    <a:lumMod val="75000"/>
                  </a:schemeClr>
                </a:solidFill>
              </a:rPr>
              <a:t>gevallen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 in 2013)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FR" sz="2600" dirty="0" smtClean="0"/>
              <a:t>En </a:t>
            </a:r>
            <a:r>
              <a:rPr lang="fr-FR" sz="2600" dirty="0" err="1" smtClean="0"/>
              <a:t>ook</a:t>
            </a:r>
            <a:r>
              <a:rPr lang="fr-FR" sz="2600" dirty="0" smtClean="0"/>
              <a:t> </a:t>
            </a:r>
            <a:r>
              <a:rPr lang="fr-FR" sz="2600" dirty="0" err="1" smtClean="0"/>
              <a:t>toename</a:t>
            </a:r>
            <a:r>
              <a:rPr lang="fr-FR" sz="2600" dirty="0" smtClean="0"/>
              <a:t> van </a:t>
            </a:r>
            <a:r>
              <a:rPr lang="fr-FR" sz="2600" dirty="0" err="1" smtClean="0"/>
              <a:t>partiële</a:t>
            </a:r>
            <a:r>
              <a:rPr lang="fr-FR" sz="2600" dirty="0" smtClean="0"/>
              <a:t> </a:t>
            </a:r>
            <a:r>
              <a:rPr lang="fr-FR" sz="2600" dirty="0" err="1" smtClean="0"/>
              <a:t>amputaties</a:t>
            </a:r>
            <a:r>
              <a:rPr lang="fr-FR" sz="2600" dirty="0" smtClean="0"/>
              <a:t> </a:t>
            </a:r>
            <a:r>
              <a:rPr lang="fr-FR" sz="2600" dirty="0" err="1" smtClean="0"/>
              <a:t>ten</a:t>
            </a:r>
            <a:r>
              <a:rPr lang="fr-FR" sz="2600" dirty="0" smtClean="0"/>
              <a:t> </a:t>
            </a:r>
            <a:r>
              <a:rPr lang="fr-FR" sz="2600" dirty="0" err="1" smtClean="0"/>
              <a:t>gevolge</a:t>
            </a:r>
            <a:r>
              <a:rPr lang="fr-FR" sz="2600" dirty="0" smtClean="0"/>
              <a:t> van </a:t>
            </a:r>
            <a:r>
              <a:rPr lang="fr-FR" sz="2600" dirty="0" err="1" smtClean="0"/>
              <a:t>kanker</a:t>
            </a:r>
            <a:r>
              <a:rPr lang="fr-FR" sz="2600" dirty="0" smtClean="0"/>
              <a:t> </a:t>
            </a:r>
          </a:p>
          <a:p>
            <a:pPr marL="201168" lvl="1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met 2,5% </a:t>
            </a:r>
            <a:r>
              <a:rPr lang="fr-FR" sz="2300" b="1" dirty="0" err="1" smtClean="0">
                <a:solidFill>
                  <a:schemeClr val="bg2">
                    <a:lumMod val="75000"/>
                  </a:schemeClr>
                </a:solidFill>
              </a:rPr>
              <a:t>tussen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 2012 en 2013 (13802 </a:t>
            </a:r>
            <a:r>
              <a:rPr lang="fr-FR" sz="2300" b="1" dirty="0" err="1" smtClean="0">
                <a:solidFill>
                  <a:schemeClr val="bg2">
                    <a:lumMod val="75000"/>
                  </a:schemeClr>
                </a:solidFill>
              </a:rPr>
              <a:t>geboekte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300" b="1" dirty="0" err="1" smtClean="0">
                <a:solidFill>
                  <a:schemeClr val="bg2">
                    <a:lumMod val="75000"/>
                  </a:schemeClr>
                </a:solidFill>
              </a:rPr>
              <a:t>gevallen</a:t>
            </a:r>
            <a:r>
              <a:rPr lang="fr-FR" sz="2300" b="1" dirty="0" smtClean="0">
                <a:solidFill>
                  <a:schemeClr val="bg2">
                    <a:lumMod val="75000"/>
                  </a:schemeClr>
                </a:solidFill>
              </a:rPr>
              <a:t> in 2013)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400" dirty="0" smtClean="0"/>
              <a:t>  </a:t>
            </a:r>
            <a:r>
              <a:rPr lang="fr-FR" sz="3400" dirty="0" err="1" smtClean="0"/>
              <a:t>Reconstructies</a:t>
            </a:r>
            <a:r>
              <a:rPr lang="fr-FR" sz="3400" dirty="0" smtClean="0"/>
              <a:t> :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fr-BE" sz="2600" dirty="0" err="1" smtClean="0"/>
              <a:t>Een</a:t>
            </a:r>
            <a:r>
              <a:rPr lang="fr-BE" sz="2600" dirty="0" smtClean="0"/>
              <a:t> </a:t>
            </a:r>
            <a:r>
              <a:rPr lang="fr-BE" sz="2600" dirty="0" err="1" smtClean="0"/>
              <a:t>minderheid</a:t>
            </a:r>
            <a:r>
              <a:rPr lang="fr-BE" sz="2600" dirty="0" smtClean="0"/>
              <a:t> van </a:t>
            </a:r>
            <a:r>
              <a:rPr lang="fr-BE" sz="2600" dirty="0" err="1" smtClean="0"/>
              <a:t>vrouwen</a:t>
            </a:r>
            <a:r>
              <a:rPr lang="fr-BE" sz="2600" dirty="0" smtClean="0"/>
              <a:t> </a:t>
            </a:r>
            <a:r>
              <a:rPr lang="fr-BE" sz="2600" dirty="0" err="1" smtClean="0"/>
              <a:t>laat</a:t>
            </a:r>
            <a:r>
              <a:rPr lang="fr-BE" sz="2600" dirty="0" smtClean="0"/>
              <a:t> </a:t>
            </a:r>
            <a:r>
              <a:rPr lang="fr-BE" sz="2600" dirty="0" err="1" smtClean="0"/>
              <a:t>een</a:t>
            </a:r>
            <a:r>
              <a:rPr lang="fr-BE" sz="2600" dirty="0" smtClean="0"/>
              <a:t> </a:t>
            </a:r>
            <a:r>
              <a:rPr lang="fr-BE" sz="2600" dirty="0" err="1" smtClean="0"/>
              <a:t>borstreconstructie</a:t>
            </a:r>
            <a:r>
              <a:rPr lang="fr-BE" sz="2600" dirty="0" smtClean="0"/>
              <a:t> </a:t>
            </a:r>
            <a:r>
              <a:rPr lang="fr-BE" sz="2600" dirty="0" err="1" smtClean="0"/>
              <a:t>uitvoeren</a:t>
            </a:r>
            <a:r>
              <a:rPr lang="fr-BE" sz="2600" dirty="0" smtClean="0"/>
              <a:t> na </a:t>
            </a:r>
            <a:r>
              <a:rPr lang="fr-BE" sz="2600" dirty="0" err="1" smtClean="0"/>
              <a:t>een</a:t>
            </a:r>
            <a:r>
              <a:rPr lang="fr-BE" sz="2600" dirty="0" smtClean="0"/>
              <a:t> </a:t>
            </a:r>
            <a:r>
              <a:rPr lang="fr-BE" sz="2600" dirty="0" err="1" smtClean="0"/>
              <a:t>volledige</a:t>
            </a:r>
            <a:r>
              <a:rPr lang="fr-BE" sz="2600" dirty="0" smtClean="0"/>
              <a:t> </a:t>
            </a:r>
            <a:r>
              <a:rPr lang="fr-BE" sz="2600" dirty="0" err="1" smtClean="0"/>
              <a:t>amputatie</a:t>
            </a:r>
            <a:r>
              <a:rPr lang="fr-BE" sz="2600" dirty="0" smtClean="0"/>
              <a:t> </a:t>
            </a:r>
            <a:r>
              <a:rPr lang="fr-BE" sz="2300" b="1" dirty="0" smtClean="0">
                <a:solidFill>
                  <a:schemeClr val="bg2">
                    <a:lumMod val="75000"/>
                  </a:schemeClr>
                </a:solidFill>
              </a:rPr>
              <a:t>2447 </a:t>
            </a:r>
            <a:r>
              <a:rPr lang="fr-BE" sz="2300" b="1" dirty="0" err="1" smtClean="0">
                <a:solidFill>
                  <a:schemeClr val="bg2">
                    <a:lumMod val="75000"/>
                  </a:schemeClr>
                </a:solidFill>
              </a:rPr>
              <a:t>reconstructies</a:t>
            </a:r>
            <a:r>
              <a:rPr lang="fr-BE" sz="2300" b="1" dirty="0" smtClean="0">
                <a:solidFill>
                  <a:schemeClr val="bg2">
                    <a:lumMod val="75000"/>
                  </a:schemeClr>
                </a:solidFill>
              </a:rPr>
              <a:t> (van 1 of 2 </a:t>
            </a:r>
            <a:r>
              <a:rPr lang="fr-BE" sz="2300" b="1" dirty="0" err="1" smtClean="0">
                <a:solidFill>
                  <a:schemeClr val="bg2">
                    <a:lumMod val="75000"/>
                  </a:schemeClr>
                </a:solidFill>
              </a:rPr>
              <a:t>borsten</a:t>
            </a:r>
            <a:r>
              <a:rPr lang="fr-BE" sz="2300" b="1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fr-BE" sz="2300" b="1" dirty="0" err="1" smtClean="0">
                <a:solidFill>
                  <a:schemeClr val="bg2">
                    <a:lumMod val="75000"/>
                  </a:schemeClr>
                </a:solidFill>
              </a:rPr>
              <a:t>uitgevoerd</a:t>
            </a:r>
            <a:r>
              <a:rPr lang="fr-BE" sz="2300" b="1" dirty="0" smtClean="0">
                <a:solidFill>
                  <a:schemeClr val="bg2">
                    <a:lumMod val="75000"/>
                  </a:schemeClr>
                </a:solidFill>
              </a:rPr>
              <a:t> in 2013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fr-BE" sz="2600" dirty="0" smtClean="0"/>
              <a:t>De </a:t>
            </a:r>
            <a:r>
              <a:rPr lang="fr-BE" sz="2600" dirty="0" err="1" smtClean="0"/>
              <a:t>toename</a:t>
            </a:r>
            <a:r>
              <a:rPr lang="fr-BE" sz="2600" dirty="0" smtClean="0"/>
              <a:t> </a:t>
            </a:r>
            <a:r>
              <a:rPr lang="fr-BE" sz="2600" dirty="0" err="1" smtClean="0"/>
              <a:t>bedraagt</a:t>
            </a:r>
            <a:r>
              <a:rPr lang="fr-BE" sz="2600" dirty="0" smtClean="0"/>
              <a:t> </a:t>
            </a:r>
            <a:r>
              <a:rPr lang="fr-BE" sz="2300" b="1" dirty="0" smtClean="0">
                <a:solidFill>
                  <a:schemeClr val="bg2">
                    <a:lumMod val="75000"/>
                  </a:schemeClr>
                </a:solidFill>
              </a:rPr>
              <a:t>4,5 </a:t>
            </a:r>
            <a:r>
              <a:rPr lang="fr-BE" sz="2300" b="1" dirty="0">
                <a:solidFill>
                  <a:schemeClr val="bg2">
                    <a:lumMod val="75000"/>
                  </a:schemeClr>
                </a:solidFill>
              </a:rPr>
              <a:t>% </a:t>
            </a:r>
            <a:r>
              <a:rPr lang="fr-BE" sz="2300" b="1" dirty="0" err="1" smtClean="0">
                <a:solidFill>
                  <a:schemeClr val="bg2">
                    <a:lumMod val="75000"/>
                  </a:schemeClr>
                </a:solidFill>
              </a:rPr>
              <a:t>tussen</a:t>
            </a:r>
            <a:r>
              <a:rPr lang="fr-BE" sz="23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2300" b="1" dirty="0">
                <a:solidFill>
                  <a:schemeClr val="bg2">
                    <a:lumMod val="75000"/>
                  </a:schemeClr>
                </a:solidFill>
              </a:rPr>
              <a:t>2012 </a:t>
            </a:r>
            <a:r>
              <a:rPr lang="fr-BE" sz="2300" b="1" dirty="0" smtClean="0">
                <a:solidFill>
                  <a:schemeClr val="bg2">
                    <a:lumMod val="75000"/>
                  </a:schemeClr>
                </a:solidFill>
              </a:rPr>
              <a:t>en </a:t>
            </a:r>
            <a:r>
              <a:rPr lang="fr-BE" sz="2300" b="1" dirty="0">
                <a:solidFill>
                  <a:schemeClr val="bg2">
                    <a:lumMod val="75000"/>
                  </a:schemeClr>
                </a:solidFill>
              </a:rPr>
              <a:t>2013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2718-58B8-4B94-AC2A-FC331212A402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5869094"/>
            <a:ext cx="327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* Bron : modellen N RIZIV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  Niet </a:t>
            </a:r>
            <a:r>
              <a:rPr lang="fr-FR" altLang="fr-FR" dirty="0" err="1" smtClean="0"/>
              <a:t>terugbetaalde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prestaties</a:t>
            </a:r>
            <a:r>
              <a:rPr lang="fr-FR" altLang="fr-FR" dirty="0" smtClean="0"/>
              <a:t>:</a:t>
            </a:r>
            <a:endParaRPr lang="fr-FR" altLang="fr-FR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altLang="fr-FR" dirty="0" err="1" smtClean="0"/>
              <a:t>Omzeilen</a:t>
            </a:r>
            <a:r>
              <a:rPr lang="fr-FR" altLang="fr-FR" dirty="0" smtClean="0"/>
              <a:t> van de </a:t>
            </a:r>
            <a:r>
              <a:rPr lang="fr-FR" altLang="fr-FR" dirty="0" err="1" smtClean="0"/>
              <a:t>regelgeving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verbod</a:t>
            </a:r>
            <a:r>
              <a:rPr lang="fr-FR" altLang="fr-FR" dirty="0" smtClean="0"/>
              <a:t> op </a:t>
            </a:r>
            <a:r>
              <a:rPr lang="fr-FR" altLang="fr-FR" dirty="0" err="1" smtClean="0"/>
              <a:t>supplementen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door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sommigen</a:t>
            </a:r>
            <a:r>
              <a:rPr lang="fr-FR" altLang="fr-FR" dirty="0" smtClean="0"/>
              <a:t> ?</a:t>
            </a:r>
            <a:endParaRPr lang="fr-FR" altLang="fr-FR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altLang="fr-FR" dirty="0" err="1" smtClean="0"/>
              <a:t>Systematisch</a:t>
            </a:r>
            <a:r>
              <a:rPr lang="fr-FR" altLang="fr-FR" dirty="0" smtClean="0"/>
              <a:t> in </a:t>
            </a:r>
            <a:r>
              <a:rPr lang="fr-FR" altLang="fr-FR" dirty="0" err="1" smtClean="0"/>
              <a:t>bepaalde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ziekenhuizen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afwezig</a:t>
            </a:r>
            <a:r>
              <a:rPr lang="fr-FR" altLang="fr-FR" dirty="0" smtClean="0"/>
              <a:t> in </a:t>
            </a:r>
            <a:r>
              <a:rPr lang="fr-FR" altLang="fr-FR" dirty="0" err="1" smtClean="0"/>
              <a:t>andere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voor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dezelfde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ingreep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waarom</a:t>
            </a:r>
            <a:r>
              <a:rPr lang="fr-FR" altLang="fr-FR" dirty="0" smtClean="0"/>
              <a:t> ?</a:t>
            </a:r>
            <a:endParaRPr lang="fr-FR" altLang="fr-FR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altLang="fr-FR" dirty="0" err="1" smtClean="0"/>
              <a:t>Invoering</a:t>
            </a:r>
            <a:r>
              <a:rPr lang="fr-FR" altLang="fr-FR" dirty="0" smtClean="0"/>
              <a:t> van </a:t>
            </a:r>
            <a:r>
              <a:rPr lang="fr-FR" altLang="fr-FR" dirty="0" err="1" smtClean="0"/>
              <a:t>controlemechanismen</a:t>
            </a:r>
            <a:r>
              <a:rPr lang="fr-FR" altLang="fr-FR" dirty="0" smtClean="0"/>
              <a:t>: met </a:t>
            </a:r>
            <a:r>
              <a:rPr lang="fr-FR" altLang="fr-FR" dirty="0" err="1" smtClean="0"/>
              <a:t>wettelijke</a:t>
            </a:r>
            <a:r>
              <a:rPr lang="fr-FR" altLang="fr-FR" dirty="0" smtClean="0"/>
              <a:t> basis? Opportune </a:t>
            </a:r>
            <a:r>
              <a:rPr lang="fr-FR" altLang="fr-FR" dirty="0" err="1" smtClean="0"/>
              <a:t>actie</a:t>
            </a:r>
            <a:r>
              <a:rPr lang="fr-FR" altLang="fr-FR" dirty="0" smtClean="0"/>
              <a:t>?</a:t>
            </a:r>
            <a:endParaRPr lang="fr-FR" altLang="fr-FR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  Quid </a:t>
            </a:r>
            <a:r>
              <a:rPr lang="fr-FR" altLang="fr-FR" dirty="0" err="1" smtClean="0"/>
              <a:t>attesteren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voorbereidingen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voor</a:t>
            </a:r>
            <a:r>
              <a:rPr lang="fr-FR" altLang="fr-FR" dirty="0" smtClean="0"/>
              <a:t> K750 </a:t>
            </a:r>
            <a:r>
              <a:rPr lang="fr-FR" altLang="fr-FR" dirty="0"/>
              <a:t>: </a:t>
            </a:r>
            <a:r>
              <a:rPr lang="fr-FR" altLang="fr-FR" sz="2000" dirty="0" err="1" smtClean="0"/>
              <a:t>specifiek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voor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sommige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ziekenhuizen</a:t>
            </a:r>
            <a:r>
              <a:rPr lang="fr-FR" altLang="fr-FR" sz="2000" dirty="0" smtClean="0"/>
              <a:t>: </a:t>
            </a:r>
            <a:r>
              <a:rPr lang="fr-FR" altLang="fr-FR" sz="2000" dirty="0" err="1" smtClean="0"/>
              <a:t>wat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zijn</a:t>
            </a:r>
            <a:r>
              <a:rPr lang="fr-FR" altLang="fr-FR" sz="2000" dirty="0" smtClean="0"/>
              <a:t> de </a:t>
            </a:r>
            <a:r>
              <a:rPr lang="fr-FR" altLang="fr-FR" sz="2000" dirty="0" err="1" smtClean="0"/>
              <a:t>rechtvaardigingen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hiervoor</a:t>
            </a:r>
            <a:r>
              <a:rPr lang="fr-FR" altLang="fr-FR" sz="2000" dirty="0" smtClean="0"/>
              <a:t>?</a:t>
            </a:r>
            <a:endParaRPr lang="fr-FR" altLang="fr-FR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 De </a:t>
            </a:r>
            <a:r>
              <a:rPr lang="fr-FR" altLang="fr-FR" dirty="0" err="1" smtClean="0"/>
              <a:t>borstreconstructie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volgend</a:t>
            </a:r>
            <a:r>
              <a:rPr lang="fr-FR" altLang="fr-FR" dirty="0" smtClean="0"/>
              <a:t> </a:t>
            </a:r>
            <a:r>
              <a:rPr lang="fr-FR" altLang="fr-FR" dirty="0" smtClean="0"/>
              <a:t>op </a:t>
            </a:r>
            <a:r>
              <a:rPr lang="fr-FR" altLang="fr-FR" dirty="0" err="1" smtClean="0"/>
              <a:t>een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preventieve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resectie</a:t>
            </a:r>
            <a:r>
              <a:rPr lang="fr-FR" altLang="fr-FR" dirty="0"/>
              <a:t> </a:t>
            </a:r>
            <a:r>
              <a:rPr lang="fr-FR" altLang="fr-FR" dirty="0" err="1" smtClean="0"/>
              <a:t>vindt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slechts</a:t>
            </a:r>
            <a:r>
              <a:rPr lang="fr-FR" altLang="fr-FR" dirty="0" smtClean="0"/>
              <a:t> in 2 op de 3 </a:t>
            </a:r>
            <a:r>
              <a:rPr lang="fr-FR" altLang="fr-FR" dirty="0" err="1" smtClean="0"/>
              <a:t>gevallen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dezelfde</a:t>
            </a:r>
            <a:r>
              <a:rPr lang="fr-FR" altLang="fr-FR" dirty="0" smtClean="0"/>
              <a:t> dag </a:t>
            </a:r>
            <a:r>
              <a:rPr lang="fr-FR" altLang="fr-FR" dirty="0" err="1" smtClean="0"/>
              <a:t>plaats</a:t>
            </a:r>
            <a:r>
              <a:rPr lang="fr-FR" altLang="fr-FR" dirty="0" smtClean="0"/>
              <a:t>: </a:t>
            </a:r>
            <a:r>
              <a:rPr lang="fr-FR" altLang="fr-FR" dirty="0" err="1" smtClean="0"/>
              <a:t>wat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zijn</a:t>
            </a:r>
            <a:r>
              <a:rPr lang="fr-FR" altLang="fr-FR" dirty="0" smtClean="0"/>
              <a:t> hier de </a:t>
            </a:r>
            <a:r>
              <a:rPr lang="fr-FR" altLang="fr-FR" dirty="0" err="1" smtClean="0"/>
              <a:t>verklaringen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voor</a:t>
            </a:r>
            <a:r>
              <a:rPr lang="fr-FR" altLang="fr-FR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2ED7-1E49-4EEB-A307-71A570AEFCD4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22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Andere te bestuderen aspecten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</a:t>
            </a:r>
            <a:r>
              <a:rPr lang="fr-BE" altLang="fr-FR" dirty="0" err="1" smtClean="0"/>
              <a:t>Statuut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voorkeurregeling</a:t>
            </a:r>
            <a:r>
              <a:rPr lang="fr-BE" altLang="fr-FR" dirty="0" smtClean="0"/>
              <a:t> of niet: </a:t>
            </a:r>
            <a:r>
              <a:rPr lang="fr-BE" altLang="fr-FR" dirty="0" err="1" smtClean="0"/>
              <a:t>wat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zijn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kostverschillen</a:t>
            </a:r>
            <a:r>
              <a:rPr lang="fr-BE" altLang="fr-FR" dirty="0" smtClean="0"/>
              <a:t>? Wat met de </a:t>
            </a:r>
            <a:r>
              <a:rPr lang="fr-BE" altLang="fr-FR" dirty="0" err="1" smtClean="0"/>
              <a:t>keuze</a:t>
            </a:r>
            <a:r>
              <a:rPr lang="fr-BE" altLang="fr-FR" dirty="0" smtClean="0"/>
              <a:t> van </a:t>
            </a:r>
            <a:r>
              <a:rPr lang="fr-BE" altLang="fr-FR" dirty="0" err="1" smtClean="0"/>
              <a:t>reconstructietechniek</a:t>
            </a:r>
            <a:r>
              <a:rPr lang="fr-BE" altLang="fr-FR" dirty="0" smtClean="0"/>
              <a:t> </a:t>
            </a:r>
            <a:r>
              <a:rPr lang="fr-BE" altLang="fr-FR" dirty="0"/>
              <a:t>? </a:t>
            </a:r>
            <a:r>
              <a:rPr lang="fr-BE" altLang="fr-FR" dirty="0" err="1" smtClean="0"/>
              <a:t>Hoe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vertaalt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zich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dat</a:t>
            </a:r>
            <a:r>
              <a:rPr lang="fr-BE" altLang="fr-FR" dirty="0" smtClean="0"/>
              <a:t> in </a:t>
            </a:r>
            <a:r>
              <a:rPr lang="fr-BE" altLang="fr-FR" dirty="0" err="1" smtClean="0"/>
              <a:t>onmiddellijke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reconstructies</a:t>
            </a:r>
            <a:r>
              <a:rPr lang="fr-BE" altLang="fr-FR" dirty="0" smtClean="0"/>
              <a:t>, quid </a:t>
            </a:r>
            <a:r>
              <a:rPr lang="fr-BE" altLang="fr-FR" dirty="0" err="1" smtClean="0"/>
              <a:t>wachttermijnen</a:t>
            </a:r>
            <a:r>
              <a:rPr lang="fr-BE" altLang="fr-FR" dirty="0" smtClean="0"/>
              <a:t> </a:t>
            </a:r>
            <a:r>
              <a:rPr lang="fr-BE" altLang="fr-FR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</a:t>
            </a:r>
            <a:r>
              <a:rPr lang="fr-BE" altLang="fr-FR" dirty="0" err="1" smtClean="0"/>
              <a:t>Wachttermijnen</a:t>
            </a:r>
            <a:r>
              <a:rPr lang="fr-BE" altLang="fr-FR" dirty="0" smtClean="0"/>
              <a:t> </a:t>
            </a:r>
            <a:r>
              <a:rPr lang="fr-BE" altLang="fr-FR" dirty="0" smtClean="0"/>
              <a:t>versus </a:t>
            </a:r>
            <a:r>
              <a:rPr lang="fr-BE" altLang="fr-FR" dirty="0" err="1" smtClean="0"/>
              <a:t>onmiddellijke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reconstructie</a:t>
            </a:r>
            <a:r>
              <a:rPr lang="fr-BE" altLang="fr-FR" dirty="0" smtClean="0"/>
              <a:t> na </a:t>
            </a:r>
            <a:r>
              <a:rPr lang="fr-BE" altLang="fr-FR" dirty="0" err="1" smtClean="0"/>
              <a:t>resectie</a:t>
            </a:r>
            <a:r>
              <a:rPr lang="fr-BE" altLang="fr-FR" dirty="0" smtClean="0"/>
              <a:t>: </a:t>
            </a:r>
            <a:r>
              <a:rPr lang="fr-BE" altLang="fr-FR" dirty="0" err="1" smtClean="0"/>
              <a:t>wat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zijn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verklarende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factoren</a:t>
            </a:r>
            <a:r>
              <a:rPr lang="fr-BE" altLang="fr-FR" dirty="0" smtClean="0"/>
              <a:t> ? Is er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relatie</a:t>
            </a:r>
            <a:r>
              <a:rPr lang="fr-BE" altLang="fr-FR" dirty="0" smtClean="0"/>
              <a:t> met het centrum van de </a:t>
            </a:r>
            <a:r>
              <a:rPr lang="fr-BE" altLang="fr-FR" dirty="0" err="1" smtClean="0"/>
              <a:t>ingreep</a:t>
            </a:r>
            <a:r>
              <a:rPr lang="fr-BE" altLang="fr-FR" dirty="0" smtClean="0"/>
              <a:t> ?</a:t>
            </a:r>
            <a:endParaRPr lang="fr-BE" alt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</a:t>
            </a:r>
            <a:r>
              <a:rPr lang="fr-BE" altLang="fr-FR" dirty="0" err="1" smtClean="0"/>
              <a:t>Weinig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controlaterale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hermodelering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geattesteerd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bij</a:t>
            </a:r>
            <a:r>
              <a:rPr lang="fr-BE" altLang="fr-FR" dirty="0" smtClean="0"/>
              <a:t> K750 </a:t>
            </a:r>
            <a:r>
              <a:rPr lang="fr-BE" altLang="fr-FR" dirty="0" err="1" smtClean="0"/>
              <a:t>voor</a:t>
            </a:r>
            <a:r>
              <a:rPr lang="fr-BE" altLang="fr-FR" dirty="0"/>
              <a:t> </a:t>
            </a:r>
            <a:r>
              <a:rPr lang="fr-BE" altLang="fr-FR" dirty="0" smtClean="0"/>
              <a:t>1 </a:t>
            </a:r>
            <a:r>
              <a:rPr lang="fr-BE" altLang="fr-FR" dirty="0" err="1" smtClean="0"/>
              <a:t>borst</a:t>
            </a:r>
            <a:r>
              <a:rPr lang="fr-BE" altLang="fr-FR" dirty="0" smtClean="0"/>
              <a:t>: </a:t>
            </a:r>
            <a:r>
              <a:rPr lang="fr-BE" altLang="fr-FR" dirty="0" err="1" smtClean="0"/>
              <a:t>slechts</a:t>
            </a:r>
            <a:r>
              <a:rPr lang="fr-BE" altLang="fr-FR" dirty="0" smtClean="0"/>
              <a:t> 7%, </a:t>
            </a:r>
            <a:r>
              <a:rPr lang="fr-BE" altLang="fr-FR" dirty="0" err="1" smtClean="0"/>
              <a:t>minder</a:t>
            </a:r>
            <a:r>
              <a:rPr lang="fr-BE" altLang="fr-FR" dirty="0" smtClean="0"/>
              <a:t> dan </a:t>
            </a:r>
            <a:r>
              <a:rPr lang="fr-BE" altLang="fr-FR" dirty="0" err="1" smtClean="0"/>
              <a:t>bij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andere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reconstrucites</a:t>
            </a:r>
            <a:r>
              <a:rPr lang="fr-BE" altLang="fr-FR" dirty="0" smtClean="0"/>
              <a:t>.</a:t>
            </a:r>
            <a:endParaRPr lang="fr-BE" altLang="fr-F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altLang="fr-FR" dirty="0" err="1" smtClean="0"/>
              <a:t>Welke</a:t>
            </a:r>
            <a:r>
              <a:rPr lang="fr-BE" altLang="fr-FR" dirty="0" smtClean="0"/>
              <a:t> code </a:t>
            </a:r>
            <a:r>
              <a:rPr lang="fr-BE" altLang="fr-FR" dirty="0" err="1" smtClean="0"/>
              <a:t>wordt</a:t>
            </a:r>
            <a:r>
              <a:rPr lang="fr-BE" altLang="fr-FR" dirty="0" smtClean="0"/>
              <a:t> in de </a:t>
            </a:r>
            <a:r>
              <a:rPr lang="fr-BE" altLang="fr-FR" dirty="0" err="1" smtClean="0"/>
              <a:t>plaats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geattesteerd</a:t>
            </a:r>
            <a:r>
              <a:rPr lang="fr-BE" altLang="fr-FR" dirty="0" smtClean="0"/>
              <a:t> , </a:t>
            </a:r>
            <a:r>
              <a:rPr lang="fr-BE" altLang="fr-FR" dirty="0" err="1" smtClean="0"/>
              <a:t>Wordt</a:t>
            </a:r>
            <a:r>
              <a:rPr lang="fr-BE" altLang="fr-FR" dirty="0" smtClean="0"/>
              <a:t> het </a:t>
            </a:r>
            <a:r>
              <a:rPr lang="fr-BE" altLang="fr-FR" dirty="0" err="1" smtClean="0"/>
              <a:t>lang</a:t>
            </a:r>
            <a:r>
              <a:rPr lang="fr-BE" altLang="fr-FR" dirty="0" smtClean="0"/>
              <a:t> na de </a:t>
            </a:r>
            <a:r>
              <a:rPr lang="fr-BE" altLang="fr-FR" dirty="0" err="1" smtClean="0"/>
              <a:t>reconstructie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uitgevoerd</a:t>
            </a:r>
            <a:r>
              <a:rPr lang="fr-BE" altLang="fr-FR" dirty="0" smtClean="0"/>
              <a:t> ? Of niet </a:t>
            </a:r>
            <a:r>
              <a:rPr lang="fr-BE" altLang="fr-FR" dirty="0" err="1" smtClean="0"/>
              <a:t>uitgevoerd</a:t>
            </a:r>
            <a:r>
              <a:rPr lang="fr-BE" altLang="fr-FR" dirty="0" smtClean="0"/>
              <a:t> ?</a:t>
            </a:r>
            <a:endParaRPr lang="fr-BE" alt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en-US" dirty="0" smtClean="0"/>
              <a:t>  </a:t>
            </a:r>
            <a:r>
              <a:rPr lang="fr-BE" altLang="en-US" dirty="0" err="1" smtClean="0"/>
              <a:t>Deze</a:t>
            </a:r>
            <a:r>
              <a:rPr lang="fr-BE" altLang="en-US" dirty="0" smtClean="0"/>
              <a:t> analyse </a:t>
            </a:r>
            <a:r>
              <a:rPr lang="fr-BE" altLang="en-US" dirty="0" err="1" smtClean="0"/>
              <a:t>hield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geen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rekening</a:t>
            </a:r>
            <a:r>
              <a:rPr lang="fr-BE" altLang="en-US" dirty="0" smtClean="0"/>
              <a:t> met de </a:t>
            </a:r>
            <a:r>
              <a:rPr lang="fr-BE" altLang="en-US" dirty="0" err="1" smtClean="0"/>
              <a:t>kamersupplementen</a:t>
            </a:r>
            <a:r>
              <a:rPr lang="fr-BE" altLang="en-US" dirty="0" smtClean="0"/>
              <a:t> en de </a:t>
            </a:r>
            <a:r>
              <a:rPr lang="fr-BE" altLang="en-US" dirty="0" err="1" smtClean="0"/>
              <a:t>kosten</a:t>
            </a:r>
            <a:r>
              <a:rPr lang="fr-BE" altLang="en-US" dirty="0" smtClean="0"/>
              <a:t> die niet </a:t>
            </a:r>
            <a:r>
              <a:rPr lang="fr-BE" altLang="en-US" dirty="0" err="1" smtClean="0"/>
              <a:t>rechstreeks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gelinkt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zijn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aan</a:t>
            </a:r>
            <a:r>
              <a:rPr lang="fr-BE" altLang="en-US" dirty="0" smtClean="0"/>
              <a:t> de </a:t>
            </a:r>
            <a:r>
              <a:rPr lang="fr-BE" altLang="en-US" dirty="0" err="1" smtClean="0"/>
              <a:t>chirurgische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ingreep</a:t>
            </a:r>
            <a:r>
              <a:rPr lang="fr-BE" altLang="en-US" dirty="0" smtClean="0"/>
              <a:t>. De </a:t>
            </a:r>
            <a:r>
              <a:rPr lang="fr-BE" altLang="en-US" dirty="0" err="1" smtClean="0"/>
              <a:t>kosten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voor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patiënt</a:t>
            </a:r>
            <a:r>
              <a:rPr lang="fr-BE" altLang="en-US" dirty="0" smtClean="0"/>
              <a:t> en ZIV </a:t>
            </a:r>
            <a:r>
              <a:rPr lang="fr-BE" altLang="en-US" dirty="0" err="1" smtClean="0"/>
              <a:t>zijn</a:t>
            </a:r>
            <a:r>
              <a:rPr lang="fr-BE" altLang="en-US" dirty="0" smtClean="0"/>
              <a:t> dus </a:t>
            </a:r>
            <a:r>
              <a:rPr lang="fr-BE" altLang="en-US" dirty="0" err="1" smtClean="0"/>
              <a:t>zeker</a:t>
            </a:r>
            <a:r>
              <a:rPr lang="fr-BE" altLang="en-US" dirty="0" smtClean="0"/>
              <a:t> niet </a:t>
            </a:r>
            <a:r>
              <a:rPr lang="fr-BE" altLang="en-US" dirty="0" err="1" smtClean="0"/>
              <a:t>volledig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beschreven</a:t>
            </a:r>
            <a:r>
              <a:rPr lang="fr-BE" altLang="fr-FR" dirty="0" smtClean="0"/>
              <a:t>.</a:t>
            </a:r>
            <a:endParaRPr lang="fr-BE" alt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A19F-893F-4ED8-9704-5576C5F47426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10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Aandachtspunten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</a:t>
            </a:r>
            <a:r>
              <a:rPr lang="fr-BE" altLang="fr-FR" dirty="0" err="1" smtClean="0"/>
              <a:t>Kwaliteits</a:t>
            </a:r>
            <a:r>
              <a:rPr lang="fr-BE" altLang="fr-FR" dirty="0" smtClean="0"/>
              <a:t>-, </a:t>
            </a:r>
            <a:r>
              <a:rPr lang="fr-BE" altLang="fr-FR" dirty="0" err="1" smtClean="0"/>
              <a:t>performantie</a:t>
            </a:r>
            <a:r>
              <a:rPr lang="fr-BE" altLang="fr-FR" dirty="0" smtClean="0"/>
              <a:t>- en </a:t>
            </a:r>
            <a:r>
              <a:rPr lang="fr-BE" altLang="fr-FR" dirty="0" err="1" smtClean="0"/>
              <a:t>expertisecriteria</a:t>
            </a:r>
            <a:r>
              <a:rPr lang="fr-BE" altLang="fr-FR" dirty="0" smtClean="0"/>
              <a:t> van de centra</a:t>
            </a:r>
            <a:endParaRPr lang="fr-BE" altLang="fr-F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dirty="0" err="1" smtClean="0"/>
              <a:t>Frequentie</a:t>
            </a:r>
            <a:r>
              <a:rPr lang="fr-BE" altLang="fr-FR" dirty="0" smtClean="0"/>
              <a:t> van </a:t>
            </a:r>
            <a:r>
              <a:rPr lang="fr-BE" altLang="fr-FR" dirty="0" err="1" smtClean="0"/>
              <a:t>uitvoering</a:t>
            </a:r>
            <a:r>
              <a:rPr lang="fr-BE" altLang="fr-FR" dirty="0" smtClean="0"/>
              <a:t> van de </a:t>
            </a:r>
            <a:r>
              <a:rPr lang="fr-BE" altLang="fr-FR" dirty="0" err="1" smtClean="0"/>
              <a:t>verschillende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reconstructietechnieken</a:t>
            </a:r>
            <a:endParaRPr lang="fr-BE" altLang="fr-F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dirty="0" err="1" smtClean="0"/>
              <a:t>Frequentie</a:t>
            </a:r>
            <a:r>
              <a:rPr lang="fr-BE" altLang="fr-FR" dirty="0" smtClean="0"/>
              <a:t> van de </a:t>
            </a:r>
            <a:r>
              <a:rPr lang="fr-BE" altLang="fr-FR" dirty="0" err="1" smtClean="0"/>
              <a:t>reconstructies</a:t>
            </a:r>
            <a:endParaRPr lang="fr-BE" altLang="fr-F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dirty="0" err="1" smtClean="0"/>
              <a:t>Kosten</a:t>
            </a:r>
            <a:endParaRPr lang="fr-BE" altLang="fr-FR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dirty="0" err="1" smtClean="0"/>
              <a:t>Onmiddellijke</a:t>
            </a:r>
            <a:r>
              <a:rPr lang="fr-BE" altLang="fr-FR" dirty="0" smtClean="0"/>
              <a:t> en </a:t>
            </a:r>
            <a:r>
              <a:rPr lang="fr-BE" altLang="fr-FR" dirty="0" err="1" smtClean="0"/>
              <a:t>vertraagde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complicaties</a:t>
            </a:r>
            <a:endParaRPr lang="fr-BE" altLang="fr-FR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dirty="0" err="1" smtClean="0"/>
              <a:t>Verblijfsduur</a:t>
            </a:r>
            <a:endParaRPr lang="fr-BE" altLang="fr-F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dirty="0" err="1" smtClean="0"/>
              <a:t>Opvolging</a:t>
            </a:r>
            <a:r>
              <a:rPr lang="fr-BE" altLang="fr-FR" dirty="0" smtClean="0"/>
              <a:t> van de </a:t>
            </a:r>
            <a:r>
              <a:rPr lang="fr-BE" altLang="fr-FR" dirty="0" err="1" smtClean="0"/>
              <a:t>heropnames</a:t>
            </a:r>
            <a:r>
              <a:rPr lang="fr-BE" altLang="fr-FR" dirty="0" smtClean="0"/>
              <a:t> per centrum na K750</a:t>
            </a:r>
            <a:endParaRPr lang="fr-BE" altLang="fr-F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 </a:t>
            </a:r>
            <a:r>
              <a:rPr lang="fr-BE" altLang="fr-FR" dirty="0" err="1" smtClean="0"/>
              <a:t>Toegankelijkheid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patiënten</a:t>
            </a:r>
            <a:r>
              <a:rPr lang="fr-BE" altLang="fr-FR" dirty="0" smtClean="0"/>
              <a:t> in de </a:t>
            </a:r>
            <a:r>
              <a:rPr lang="fr-BE" altLang="fr-FR" dirty="0" err="1" smtClean="0"/>
              <a:t>Franse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Gemeenschap</a:t>
            </a:r>
            <a:r>
              <a:rPr lang="fr-BE" altLang="fr-FR" dirty="0" smtClean="0"/>
              <a:t> ?</a:t>
            </a:r>
            <a:endParaRPr lang="fr-BE" altLang="fr-FR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altLang="fr-FR" sz="1600" dirty="0" err="1" smtClean="0"/>
              <a:t>Minder</a:t>
            </a:r>
            <a:r>
              <a:rPr lang="fr-BE" altLang="fr-FR" sz="1600" dirty="0" smtClean="0"/>
              <a:t> centra met </a:t>
            </a:r>
            <a:r>
              <a:rPr lang="fr-BE" altLang="fr-FR" sz="1600" dirty="0" err="1" smtClean="0"/>
              <a:t>voldoende</a:t>
            </a:r>
            <a:r>
              <a:rPr lang="fr-BE" altLang="fr-FR" sz="1600" dirty="0" smtClean="0"/>
              <a:t> </a:t>
            </a:r>
            <a:r>
              <a:rPr lang="fr-BE" altLang="fr-FR" sz="1600" dirty="0" err="1" smtClean="0"/>
              <a:t>ervaring</a:t>
            </a:r>
            <a:r>
              <a:rPr lang="fr-BE" altLang="fr-FR" sz="1600" dirty="0" smtClean="0"/>
              <a:t>?</a:t>
            </a:r>
            <a:endParaRPr lang="fr-BE" altLang="fr-F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dirty="0" smtClean="0"/>
              <a:t> </a:t>
            </a:r>
            <a:r>
              <a:rPr lang="fr-BE" altLang="fr-FR" dirty="0" err="1" smtClean="0"/>
              <a:t>Hebben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patiënten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echte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keuzevrijheid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aangaande</a:t>
            </a:r>
            <a:r>
              <a:rPr lang="fr-BE" altLang="fr-FR" dirty="0" smtClean="0"/>
              <a:t> de te </a:t>
            </a:r>
            <a:r>
              <a:rPr lang="fr-BE" altLang="fr-FR" dirty="0" err="1" smtClean="0"/>
              <a:t>hanteren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techniek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gegeven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specialisatie</a:t>
            </a:r>
            <a:r>
              <a:rPr lang="fr-BE" altLang="fr-FR" dirty="0" smtClean="0"/>
              <a:t> in </a:t>
            </a:r>
            <a:r>
              <a:rPr lang="fr-BE" altLang="fr-FR" dirty="0" err="1" smtClean="0"/>
              <a:t>één</a:t>
            </a:r>
            <a:r>
              <a:rPr lang="fr-BE" altLang="fr-FR" dirty="0" smtClean="0"/>
              <a:t> type </a:t>
            </a:r>
            <a:r>
              <a:rPr lang="fr-BE" altLang="fr-FR" dirty="0" err="1" smtClean="0"/>
              <a:t>reconstructietechniek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meeste</a:t>
            </a:r>
            <a:r>
              <a:rPr lang="fr-BE" altLang="fr-FR" dirty="0" smtClean="0"/>
              <a:t> centra </a:t>
            </a:r>
            <a:r>
              <a:rPr lang="fr-BE" altLang="fr-FR" dirty="0"/>
              <a:t>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3380-1AC0-44E2-922D-AB7FDB1ABE19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90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Voorstellen</a:t>
            </a:r>
            <a:r>
              <a:rPr lang="fr-BE" dirty="0" smtClean="0"/>
              <a:t> (1)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De </a:t>
            </a:r>
            <a:r>
              <a:rPr lang="fr-FR" dirty="0" err="1" smtClean="0"/>
              <a:t>vrouwen</a:t>
            </a:r>
            <a:r>
              <a:rPr lang="fr-FR" dirty="0" smtClean="0"/>
              <a:t> </a:t>
            </a:r>
            <a:r>
              <a:rPr lang="fr-FR" dirty="0" err="1" smtClean="0"/>
              <a:t>beter</a:t>
            </a:r>
            <a:r>
              <a:rPr lang="fr-FR" dirty="0" smtClean="0"/>
              <a:t> </a:t>
            </a:r>
            <a:r>
              <a:rPr lang="fr-FR" dirty="0" err="1" smtClean="0"/>
              <a:t>informeren</a:t>
            </a:r>
            <a:r>
              <a:rPr lang="fr-FR" dirty="0" smtClean="0"/>
              <a:t> over de </a:t>
            </a:r>
            <a:r>
              <a:rPr lang="fr-FR" dirty="0" err="1" smtClean="0"/>
              <a:t>mogelijke</a:t>
            </a:r>
            <a:r>
              <a:rPr lang="fr-FR" dirty="0" smtClean="0"/>
              <a:t> </a:t>
            </a:r>
            <a:r>
              <a:rPr lang="fr-FR" dirty="0" err="1" smtClean="0"/>
              <a:t>reconstructie-opties</a:t>
            </a:r>
            <a:r>
              <a:rPr lang="fr-FR" dirty="0" smtClean="0"/>
              <a:t> (met </a:t>
            </a:r>
            <a:r>
              <a:rPr lang="fr-FR" dirty="0" err="1" smtClean="0"/>
              <a:t>inbegrip</a:t>
            </a:r>
            <a:r>
              <a:rPr lang="fr-FR" dirty="0" smtClean="0"/>
              <a:t> van </a:t>
            </a:r>
            <a:r>
              <a:rPr lang="fr-FR" dirty="0" err="1" smtClean="0"/>
              <a:t>deze</a:t>
            </a:r>
            <a:r>
              <a:rPr lang="fr-FR" dirty="0" smtClean="0"/>
              <a:t> </a:t>
            </a:r>
            <a:r>
              <a:rPr lang="fr-FR" dirty="0" err="1" smtClean="0"/>
              <a:t>uitgevoerd</a:t>
            </a:r>
            <a:r>
              <a:rPr lang="fr-FR" dirty="0" smtClean="0"/>
              <a:t> in </a:t>
            </a:r>
            <a:r>
              <a:rPr lang="fr-FR" dirty="0" err="1" smtClean="0"/>
              <a:t>andere</a:t>
            </a:r>
            <a:r>
              <a:rPr lang="fr-FR" dirty="0" smtClean="0"/>
              <a:t> centra dan </a:t>
            </a:r>
            <a:r>
              <a:rPr lang="fr-FR" dirty="0" err="1" smtClean="0"/>
              <a:t>deze</a:t>
            </a:r>
            <a:r>
              <a:rPr lang="fr-FR" dirty="0" smtClean="0"/>
              <a:t> die </a:t>
            </a:r>
            <a:r>
              <a:rPr lang="fr-FR" dirty="0" err="1" smtClean="0"/>
              <a:t>haar</a:t>
            </a:r>
            <a:r>
              <a:rPr lang="fr-FR" dirty="0" smtClean="0"/>
              <a:t> </a:t>
            </a:r>
            <a:r>
              <a:rPr lang="fr-FR" dirty="0" err="1" smtClean="0"/>
              <a:t>opvolgt</a:t>
            </a:r>
            <a:r>
              <a:rPr lang="fr-FR" dirty="0" smtClean="0"/>
              <a:t> in het post-</a:t>
            </a:r>
            <a:r>
              <a:rPr lang="fr-FR" dirty="0" err="1" smtClean="0"/>
              <a:t>kanker</a:t>
            </a:r>
            <a:r>
              <a:rPr lang="fr-FR" dirty="0" smtClean="0"/>
              <a:t> </a:t>
            </a:r>
            <a:r>
              <a:rPr lang="fr-FR" dirty="0" err="1" smtClean="0"/>
              <a:t>traject</a:t>
            </a:r>
            <a:r>
              <a:rPr lang="fr-FR" dirty="0" smtClean="0"/>
              <a:t>), hun </a:t>
            </a:r>
            <a:r>
              <a:rPr lang="fr-FR" dirty="0" err="1" smtClean="0"/>
              <a:t>respectievelijke</a:t>
            </a:r>
            <a:r>
              <a:rPr lang="fr-FR" dirty="0" smtClean="0"/>
              <a:t> </a:t>
            </a:r>
            <a:r>
              <a:rPr lang="fr-FR" dirty="0" err="1" smtClean="0"/>
              <a:t>risico’s</a:t>
            </a:r>
            <a:r>
              <a:rPr lang="fr-FR" dirty="0" smtClean="0"/>
              <a:t> en </a:t>
            </a:r>
            <a:r>
              <a:rPr lang="fr-FR" dirty="0" err="1" smtClean="0"/>
              <a:t>kosten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</a:t>
            </a:r>
            <a:r>
              <a:rPr lang="fr-FR" dirty="0" err="1" smtClean="0"/>
              <a:t>Specialisatie</a:t>
            </a:r>
            <a:r>
              <a:rPr lang="fr-FR" dirty="0" smtClean="0"/>
              <a:t> van de centra </a:t>
            </a:r>
            <a:r>
              <a:rPr lang="fr-FR" dirty="0" err="1" smtClean="0"/>
              <a:t>doen</a:t>
            </a:r>
            <a:r>
              <a:rPr lang="fr-FR" dirty="0" smtClean="0"/>
              <a:t> </a:t>
            </a:r>
            <a:r>
              <a:rPr lang="fr-FR" dirty="0" err="1" smtClean="0"/>
              <a:t>toenemen</a:t>
            </a:r>
            <a:r>
              <a:rPr lang="fr-FR" dirty="0" smtClean="0"/>
              <a:t> om </a:t>
            </a:r>
            <a:r>
              <a:rPr lang="fr-FR" dirty="0" err="1" smtClean="0"/>
              <a:t>kwaliteit</a:t>
            </a:r>
            <a:r>
              <a:rPr lang="fr-FR" dirty="0" smtClean="0"/>
              <a:t> en </a:t>
            </a:r>
            <a:r>
              <a:rPr lang="fr-FR" dirty="0" err="1" smtClean="0"/>
              <a:t>veiligheid</a:t>
            </a:r>
            <a:r>
              <a:rPr lang="fr-FR" dirty="0" smtClean="0"/>
              <a:t> te </a:t>
            </a:r>
            <a:r>
              <a:rPr lang="fr-FR" dirty="0" err="1" smtClean="0"/>
              <a:t>garanderen</a:t>
            </a:r>
            <a:r>
              <a:rPr lang="fr-FR" dirty="0" smtClean="0"/>
              <a:t>: de </a:t>
            </a:r>
            <a:r>
              <a:rPr lang="fr-FR" dirty="0" err="1" smtClean="0"/>
              <a:t>leercurve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essentieel</a:t>
            </a:r>
            <a:r>
              <a:rPr lang="fr-FR" dirty="0" smtClean="0"/>
              <a:t>, niet </a:t>
            </a:r>
            <a:r>
              <a:rPr lang="fr-FR" dirty="0" err="1" smtClean="0"/>
              <a:t>alleen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de </a:t>
            </a:r>
            <a:r>
              <a:rPr lang="fr-FR" dirty="0" err="1" smtClean="0"/>
              <a:t>chirurg</a:t>
            </a:r>
            <a:r>
              <a:rPr lang="fr-FR" dirty="0" smtClean="0"/>
              <a:t>, </a:t>
            </a:r>
            <a:r>
              <a:rPr lang="fr-FR" dirty="0" smtClean="0"/>
              <a:t>maar </a:t>
            </a:r>
            <a:r>
              <a:rPr lang="fr-FR" dirty="0" err="1" smtClean="0"/>
              <a:t>ook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gans de </a:t>
            </a:r>
            <a:r>
              <a:rPr lang="fr-FR" dirty="0" err="1" smtClean="0"/>
              <a:t>equipe</a:t>
            </a:r>
            <a:r>
              <a:rPr lang="fr-FR" dirty="0" smtClean="0"/>
              <a:t> die de </a:t>
            </a:r>
            <a:r>
              <a:rPr lang="fr-FR" dirty="0" err="1" smtClean="0"/>
              <a:t>opvolging</a:t>
            </a:r>
            <a:r>
              <a:rPr lang="fr-FR" dirty="0" smtClean="0"/>
              <a:t> </a:t>
            </a:r>
            <a:r>
              <a:rPr lang="fr-FR" dirty="0" err="1" smtClean="0"/>
              <a:t>verzekert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</a:t>
            </a:r>
            <a:r>
              <a:rPr lang="fr-FR" dirty="0" err="1" smtClean="0"/>
              <a:t>Een</a:t>
            </a:r>
            <a:r>
              <a:rPr lang="fr-FR" dirty="0" smtClean="0"/>
              <a:t> MOC </a:t>
            </a:r>
            <a:r>
              <a:rPr lang="fr-FR" dirty="0" err="1" smtClean="0"/>
              <a:t>financieren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</a:t>
            </a:r>
            <a:r>
              <a:rPr lang="fr-FR" dirty="0" err="1" smtClean="0"/>
              <a:t>overleg</a:t>
            </a:r>
            <a:r>
              <a:rPr lang="fr-FR" dirty="0" smtClean="0"/>
              <a:t> </a:t>
            </a:r>
            <a:r>
              <a:rPr lang="fr-FR" dirty="0" err="1" smtClean="0"/>
              <a:t>tussen</a:t>
            </a:r>
            <a:r>
              <a:rPr lang="fr-FR" dirty="0" smtClean="0"/>
              <a:t> </a:t>
            </a:r>
            <a:r>
              <a:rPr lang="fr-FR" dirty="0" err="1" smtClean="0"/>
              <a:t>oncoloog</a:t>
            </a:r>
            <a:r>
              <a:rPr lang="fr-FR" dirty="0" smtClean="0"/>
              <a:t> en </a:t>
            </a:r>
            <a:r>
              <a:rPr lang="fr-FR" dirty="0" err="1" smtClean="0"/>
              <a:t>chirurg</a:t>
            </a:r>
            <a:r>
              <a:rPr lang="fr-FR" dirty="0" smtClean="0"/>
              <a:t>; </a:t>
            </a:r>
            <a:r>
              <a:rPr lang="fr-FR" dirty="0" err="1" smtClean="0"/>
              <a:t>waar</a:t>
            </a:r>
            <a:r>
              <a:rPr lang="fr-FR" dirty="0" smtClean="0"/>
              <a:t> het </a:t>
            </a:r>
            <a:r>
              <a:rPr lang="fr-FR" dirty="0" err="1" smtClean="0"/>
              <a:t>zorgplan</a:t>
            </a:r>
            <a:r>
              <a:rPr lang="fr-FR" dirty="0" smtClean="0"/>
              <a:t> </a:t>
            </a:r>
            <a:r>
              <a:rPr lang="fr-FR" dirty="0" err="1" smtClean="0"/>
              <a:t>besproken</a:t>
            </a:r>
            <a:r>
              <a:rPr lang="fr-FR" dirty="0" smtClean="0"/>
              <a:t> </a:t>
            </a:r>
            <a:r>
              <a:rPr lang="fr-FR" dirty="0" err="1" smtClean="0"/>
              <a:t>wordt</a:t>
            </a:r>
            <a:r>
              <a:rPr lang="fr-FR" dirty="0" smtClean="0"/>
              <a:t> met </a:t>
            </a:r>
            <a:r>
              <a:rPr lang="fr-FR" dirty="0" err="1" smtClean="0"/>
              <a:t>inbegrip</a:t>
            </a:r>
            <a:r>
              <a:rPr lang="fr-FR" dirty="0" smtClean="0"/>
              <a:t> van de </a:t>
            </a:r>
            <a:r>
              <a:rPr lang="fr-FR" dirty="0" err="1" smtClean="0"/>
              <a:t>reconstructietermijn</a:t>
            </a:r>
            <a:r>
              <a:rPr lang="fr-FR" dirty="0" smtClean="0"/>
              <a:t>, met </a:t>
            </a:r>
            <a:r>
              <a:rPr lang="fr-FR" dirty="0" err="1" smtClean="0"/>
              <a:t>overdracht</a:t>
            </a:r>
            <a:r>
              <a:rPr lang="fr-FR" dirty="0" smtClean="0"/>
              <a:t> </a:t>
            </a:r>
            <a:r>
              <a:rPr lang="fr-FR" dirty="0" err="1" smtClean="0"/>
              <a:t>naar</a:t>
            </a:r>
            <a:r>
              <a:rPr lang="fr-FR" dirty="0" smtClean="0"/>
              <a:t> de </a:t>
            </a:r>
            <a:r>
              <a:rPr lang="fr-FR" dirty="0" err="1" smtClean="0"/>
              <a:t>adviserend</a:t>
            </a:r>
            <a:r>
              <a:rPr lang="fr-FR" dirty="0" smtClean="0"/>
              <a:t> </a:t>
            </a:r>
            <a:r>
              <a:rPr lang="fr-FR" dirty="0" err="1" smtClean="0"/>
              <a:t>geneesheer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Oprichting</a:t>
            </a:r>
            <a:r>
              <a:rPr lang="fr-FR" dirty="0" smtClean="0"/>
              <a:t> van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register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de </a:t>
            </a:r>
            <a:r>
              <a:rPr lang="fr-FR" dirty="0" err="1" smtClean="0"/>
              <a:t>opvolging</a:t>
            </a:r>
            <a:r>
              <a:rPr lang="fr-FR" dirty="0" smtClean="0"/>
              <a:t> van «</a:t>
            </a:r>
            <a:r>
              <a:rPr lang="fr-FR" dirty="0"/>
              <a:t> adverse </a:t>
            </a:r>
            <a:r>
              <a:rPr lang="fr-FR" dirty="0" err="1"/>
              <a:t>effects</a:t>
            </a:r>
            <a:r>
              <a:rPr lang="fr-FR" dirty="0"/>
              <a:t> </a:t>
            </a:r>
            <a:r>
              <a:rPr lang="fr-FR" dirty="0" smtClean="0"/>
              <a:t>» : </a:t>
            </a:r>
            <a:endParaRPr lang="fr-FR" dirty="0"/>
          </a:p>
          <a:p>
            <a:pPr lvl="1"/>
            <a:r>
              <a:rPr lang="fr-FR" dirty="0" err="1" smtClean="0"/>
              <a:t>Vroegtijdige</a:t>
            </a:r>
            <a:r>
              <a:rPr lang="fr-FR" dirty="0" smtClean="0"/>
              <a:t>: </a:t>
            </a:r>
            <a:r>
              <a:rPr lang="fr-FR" dirty="0" err="1" smtClean="0"/>
              <a:t>ischemie</a:t>
            </a:r>
            <a:r>
              <a:rPr lang="fr-FR" dirty="0" smtClean="0"/>
              <a:t>,  </a:t>
            </a:r>
            <a:r>
              <a:rPr lang="fr-FR" dirty="0" err="1" smtClean="0"/>
              <a:t>hematoom</a:t>
            </a:r>
            <a:r>
              <a:rPr lang="fr-FR" dirty="0" smtClean="0"/>
              <a:t>, </a:t>
            </a:r>
            <a:r>
              <a:rPr lang="fr-FR" dirty="0" err="1" smtClean="0"/>
              <a:t>infecties</a:t>
            </a:r>
            <a:r>
              <a:rPr lang="fr-FR" dirty="0" smtClean="0"/>
              <a:t>, </a:t>
            </a:r>
            <a:r>
              <a:rPr lang="fr-FR" dirty="0" err="1" smtClean="0"/>
              <a:t>reanimatie</a:t>
            </a:r>
            <a:r>
              <a:rPr lang="fr-FR" dirty="0" smtClean="0"/>
              <a:t> </a:t>
            </a:r>
            <a:r>
              <a:rPr lang="fr-FR" dirty="0"/>
              <a:t>…</a:t>
            </a:r>
          </a:p>
          <a:p>
            <a:pPr lvl="1"/>
            <a:r>
              <a:rPr lang="fr-FR" dirty="0" err="1" smtClean="0"/>
              <a:t>Laattijdige</a:t>
            </a:r>
            <a:r>
              <a:rPr lang="fr-FR" dirty="0" smtClean="0"/>
              <a:t>: </a:t>
            </a:r>
            <a:r>
              <a:rPr lang="fr-FR" dirty="0" err="1" smtClean="0"/>
              <a:t>cystosteatonecroses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D779-CC6C-48F3-8E63-E1F250F0FC3A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67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Voorstellen</a:t>
            </a:r>
            <a:r>
              <a:rPr lang="fr-BE" dirty="0" smtClean="0"/>
              <a:t> (2)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Op </a:t>
            </a:r>
            <a:r>
              <a:rPr lang="fr-FR" dirty="0" err="1" smtClean="0"/>
              <a:t>financieel</a:t>
            </a:r>
            <a:r>
              <a:rPr lang="fr-FR" dirty="0" smtClean="0"/>
              <a:t> </a:t>
            </a:r>
            <a:r>
              <a:rPr lang="fr-FR" dirty="0" err="1" smtClean="0"/>
              <a:t>vlak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dirty="0" err="1" smtClean="0"/>
              <a:t>Toegankelijkheidsproblematiek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de </a:t>
            </a:r>
            <a:r>
              <a:rPr lang="fr-FR" dirty="0" err="1" smtClean="0"/>
              <a:t>vrouwen</a:t>
            </a:r>
            <a:r>
              <a:rPr lang="fr-FR" dirty="0" smtClean="0"/>
              <a:t>: </a:t>
            </a:r>
          </a:p>
          <a:p>
            <a:pPr lvl="1"/>
            <a:r>
              <a:rPr lang="fr-FR" dirty="0" err="1" smtClean="0"/>
              <a:t>Bepaling</a:t>
            </a:r>
            <a:r>
              <a:rPr lang="fr-FR" dirty="0" smtClean="0"/>
              <a:t> van </a:t>
            </a:r>
            <a:r>
              <a:rPr lang="fr-FR" dirty="0" err="1" smtClean="0"/>
              <a:t>een</a:t>
            </a:r>
            <a:r>
              <a:rPr lang="fr-FR" dirty="0" smtClean="0"/>
              <a:t> ‘all in’ </a:t>
            </a:r>
            <a:r>
              <a:rPr lang="fr-FR" dirty="0" err="1" smtClean="0"/>
              <a:t>prijs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de ZIV met </a:t>
            </a:r>
            <a:r>
              <a:rPr lang="fr-FR" dirty="0" err="1" smtClean="0"/>
              <a:t>verbod</a:t>
            </a:r>
            <a:r>
              <a:rPr lang="fr-FR" dirty="0" smtClean="0"/>
              <a:t> om </a:t>
            </a:r>
            <a:r>
              <a:rPr lang="fr-FR" dirty="0" err="1" smtClean="0"/>
              <a:t>facturatie</a:t>
            </a:r>
            <a:r>
              <a:rPr lang="fr-FR" dirty="0" smtClean="0"/>
              <a:t> van niet </a:t>
            </a:r>
            <a:r>
              <a:rPr lang="fr-FR" dirty="0" err="1" smtClean="0"/>
              <a:t>vergoedbare</a:t>
            </a:r>
            <a:r>
              <a:rPr lang="fr-FR" dirty="0" smtClean="0"/>
              <a:t> </a:t>
            </a:r>
            <a:r>
              <a:rPr lang="fr-FR" dirty="0" err="1" smtClean="0"/>
              <a:t>prestaties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 </a:t>
            </a:r>
            <a:r>
              <a:rPr lang="fr-FR" dirty="0" err="1" smtClean="0"/>
              <a:t>vrouwen</a:t>
            </a:r>
            <a:r>
              <a:rPr lang="fr-FR" dirty="0" smtClean="0"/>
              <a:t> die in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kamer</a:t>
            </a:r>
            <a:r>
              <a:rPr lang="fr-FR" dirty="0" smtClean="0"/>
              <a:t> </a:t>
            </a:r>
            <a:r>
              <a:rPr lang="fr-FR" dirty="0" err="1" smtClean="0"/>
              <a:t>zonder</a:t>
            </a:r>
            <a:r>
              <a:rPr lang="fr-FR" dirty="0" smtClean="0"/>
              <a:t> </a:t>
            </a:r>
            <a:r>
              <a:rPr lang="fr-FR" dirty="0" err="1" smtClean="0"/>
              <a:t>supplementen</a:t>
            </a:r>
            <a:r>
              <a:rPr lang="fr-FR" dirty="0" smtClean="0"/>
              <a:t> </a:t>
            </a:r>
            <a:r>
              <a:rPr lang="fr-FR" dirty="0" err="1" smtClean="0"/>
              <a:t>opgenomen</a:t>
            </a:r>
            <a:r>
              <a:rPr lang="fr-FR" dirty="0" smtClean="0"/>
              <a:t> </a:t>
            </a:r>
            <a:r>
              <a:rPr lang="fr-FR" dirty="0" err="1" smtClean="0"/>
              <a:t>werden</a:t>
            </a:r>
            <a:r>
              <a:rPr lang="fr-FR" dirty="0" smtClean="0"/>
              <a:t>? </a:t>
            </a:r>
            <a:r>
              <a:rPr lang="fr-FR" dirty="0" err="1" smtClean="0"/>
              <a:t>Risico</a:t>
            </a:r>
            <a:r>
              <a:rPr lang="fr-FR" dirty="0" smtClean="0"/>
              <a:t> op perverse </a:t>
            </a:r>
            <a:r>
              <a:rPr lang="fr-FR" dirty="0" err="1" smtClean="0"/>
              <a:t>gevolgen</a:t>
            </a:r>
            <a:r>
              <a:rPr lang="fr-FR" dirty="0" smtClean="0"/>
              <a:t> ? </a:t>
            </a:r>
            <a:endParaRPr lang="fr-FR" dirty="0"/>
          </a:p>
          <a:p>
            <a:pPr lvl="1"/>
            <a:r>
              <a:rPr lang="fr-FR" dirty="0" smtClean="0"/>
              <a:t>In de </a:t>
            </a:r>
            <a:r>
              <a:rPr lang="fr-FR" dirty="0" err="1" smtClean="0"/>
              <a:t>nomenclatuur</a:t>
            </a:r>
            <a:r>
              <a:rPr lang="fr-FR" dirty="0" smtClean="0"/>
              <a:t>, de </a:t>
            </a:r>
            <a:r>
              <a:rPr lang="fr-FR" dirty="0" err="1" smtClean="0"/>
              <a:t>beschrijving</a:t>
            </a:r>
            <a:r>
              <a:rPr lang="fr-FR" dirty="0" smtClean="0"/>
              <a:t> van de </a:t>
            </a:r>
            <a:r>
              <a:rPr lang="fr-FR" dirty="0" err="1" smtClean="0"/>
              <a:t>verstrekking</a:t>
            </a:r>
            <a:r>
              <a:rPr lang="fr-FR" dirty="0" smtClean="0"/>
              <a:t> </a:t>
            </a:r>
            <a:r>
              <a:rPr lang="fr-FR" dirty="0" err="1" smtClean="0"/>
              <a:t>wijzigen</a:t>
            </a:r>
            <a:r>
              <a:rPr lang="fr-FR" dirty="0" smtClean="0"/>
              <a:t> </a:t>
            </a:r>
            <a:r>
              <a:rPr lang="fr-FR" dirty="0" err="1" smtClean="0"/>
              <a:t>door</a:t>
            </a:r>
            <a:r>
              <a:rPr lang="fr-FR" dirty="0" smtClean="0"/>
              <a:t> non cumul regels in te </a:t>
            </a:r>
            <a:r>
              <a:rPr lang="fr-FR" dirty="0" err="1" smtClean="0"/>
              <a:t>voeren</a:t>
            </a:r>
            <a:r>
              <a:rPr lang="fr-FR" dirty="0" smtClean="0"/>
              <a:t> (</a:t>
            </a:r>
            <a:r>
              <a:rPr lang="fr-FR" dirty="0" err="1" smtClean="0"/>
              <a:t>onder</a:t>
            </a:r>
            <a:r>
              <a:rPr lang="fr-FR" dirty="0" smtClean="0"/>
              <a:t> </a:t>
            </a:r>
            <a:r>
              <a:rPr lang="fr-FR" dirty="0" err="1" smtClean="0"/>
              <a:t>meer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</a:t>
            </a:r>
            <a:r>
              <a:rPr lang="fr-FR" dirty="0" err="1" smtClean="0"/>
              <a:t>bepaalde</a:t>
            </a:r>
            <a:r>
              <a:rPr lang="fr-FR" dirty="0" smtClean="0"/>
              <a:t> </a:t>
            </a:r>
            <a:r>
              <a:rPr lang="fr-FR" dirty="0" err="1" smtClean="0"/>
              <a:t>voorbereidingen</a:t>
            </a:r>
            <a:r>
              <a:rPr lang="fr-FR" dirty="0" smtClean="0"/>
              <a:t> en niet </a:t>
            </a:r>
            <a:r>
              <a:rPr lang="fr-FR" dirty="0" err="1" smtClean="0"/>
              <a:t>vergoedbare</a:t>
            </a:r>
            <a:r>
              <a:rPr lang="fr-FR" dirty="0" smtClean="0"/>
              <a:t> </a:t>
            </a:r>
            <a:r>
              <a:rPr lang="fr-FR" dirty="0" err="1" smtClean="0"/>
              <a:t>prestaties</a:t>
            </a:r>
            <a:r>
              <a:rPr lang="fr-FR" dirty="0" smtClean="0"/>
              <a:t>?)</a:t>
            </a:r>
            <a:endParaRPr lang="fr-FR" dirty="0"/>
          </a:p>
          <a:p>
            <a:endParaRPr lang="fr-FR" dirty="0"/>
          </a:p>
          <a:p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preoperatieve</a:t>
            </a:r>
            <a:r>
              <a:rPr lang="fr-FR" dirty="0" smtClean="0"/>
              <a:t> balans </a:t>
            </a:r>
            <a:r>
              <a:rPr lang="fr-FR" dirty="0" err="1" smtClean="0"/>
              <a:t>voorzien</a:t>
            </a:r>
            <a:r>
              <a:rPr lang="fr-FR" dirty="0" smtClean="0"/>
              <a:t> van </a:t>
            </a:r>
            <a:r>
              <a:rPr lang="fr-FR" dirty="0" err="1" smtClean="0"/>
              <a:t>medische</a:t>
            </a:r>
            <a:r>
              <a:rPr lang="fr-FR" dirty="0" smtClean="0"/>
              <a:t> </a:t>
            </a:r>
            <a:r>
              <a:rPr lang="fr-FR" dirty="0" err="1" smtClean="0"/>
              <a:t>beeldvorming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 smtClean="0"/>
              <a:t>angio</a:t>
            </a:r>
            <a:r>
              <a:rPr lang="fr-FR" dirty="0" smtClean="0"/>
              <a:t>-CT/</a:t>
            </a:r>
            <a:r>
              <a:rPr lang="fr-FR" dirty="0" err="1" smtClean="0"/>
              <a:t>angio-MRI</a:t>
            </a:r>
            <a:r>
              <a:rPr lang="fr-FR" dirty="0" smtClean="0"/>
              <a:t>) om het </a:t>
            </a:r>
            <a:r>
              <a:rPr lang="fr-FR" dirty="0" err="1" smtClean="0"/>
              <a:t>aantal</a:t>
            </a:r>
            <a:r>
              <a:rPr lang="fr-FR" dirty="0" smtClean="0"/>
              <a:t> en de </a:t>
            </a:r>
            <a:r>
              <a:rPr lang="fr-FR" dirty="0" err="1" smtClean="0"/>
              <a:t>kwaliteit</a:t>
            </a:r>
            <a:r>
              <a:rPr lang="fr-FR" dirty="0" smtClean="0"/>
              <a:t> van de </a:t>
            </a:r>
            <a:r>
              <a:rPr lang="fr-FR" dirty="0" err="1" smtClean="0"/>
              <a:t>geperforeerden</a:t>
            </a:r>
            <a:r>
              <a:rPr lang="fr-FR" dirty="0" smtClean="0"/>
              <a:t> </a:t>
            </a:r>
            <a:r>
              <a:rPr lang="fr-FR" dirty="0" err="1" smtClean="0"/>
              <a:t>vast</a:t>
            </a:r>
            <a:r>
              <a:rPr lang="fr-FR" dirty="0" smtClean="0"/>
              <a:t> te </a:t>
            </a:r>
            <a:r>
              <a:rPr lang="fr-FR" dirty="0" err="1" smtClean="0"/>
              <a:t>stellen</a:t>
            </a:r>
            <a:r>
              <a:rPr lang="fr-FR" dirty="0" smtClean="0"/>
              <a:t> (om </a:t>
            </a:r>
            <a:r>
              <a:rPr lang="fr-FR" dirty="0" err="1" smtClean="0"/>
              <a:t>zo</a:t>
            </a:r>
            <a:r>
              <a:rPr lang="fr-FR" dirty="0" smtClean="0"/>
              <a:t> de </a:t>
            </a:r>
            <a:r>
              <a:rPr lang="fr-FR" dirty="0" err="1" smtClean="0"/>
              <a:t>slaagkans</a:t>
            </a:r>
            <a:r>
              <a:rPr lang="fr-FR" dirty="0" smtClean="0"/>
              <a:t> te </a:t>
            </a:r>
            <a:r>
              <a:rPr lang="fr-FR" dirty="0" err="1" smtClean="0"/>
              <a:t>verhogen</a:t>
            </a:r>
            <a:r>
              <a:rPr lang="fr-FR" dirty="0" smtClean="0"/>
              <a:t>) 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6DEA-9945-411D-8C0B-D6994A86C5B9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0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Borstreconstructie van het type DIEP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BE" altLang="fr-FR" dirty="0" smtClean="0"/>
              <a:t>DIEP </a:t>
            </a:r>
            <a:r>
              <a:rPr lang="fr-BE" altLang="fr-FR" dirty="0" err="1" smtClean="0"/>
              <a:t>is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flap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huid</a:t>
            </a:r>
            <a:r>
              <a:rPr lang="fr-BE" altLang="fr-FR" dirty="0" smtClean="0"/>
              <a:t> </a:t>
            </a:r>
            <a:r>
              <a:rPr lang="fr-BE" altLang="fr-FR" dirty="0"/>
              <a:t>en </a:t>
            </a:r>
            <a:r>
              <a:rPr lang="fr-BE" altLang="fr-FR" dirty="0" err="1"/>
              <a:t>vet</a:t>
            </a:r>
            <a:r>
              <a:rPr lang="fr-BE" altLang="fr-FR" dirty="0"/>
              <a:t> </a:t>
            </a:r>
            <a:r>
              <a:rPr lang="fr-BE" altLang="fr-FR" dirty="0" err="1" smtClean="0"/>
              <a:t>uit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buik</a:t>
            </a:r>
            <a:r>
              <a:rPr lang="fr-BE" altLang="fr-FR" dirty="0"/>
              <a:t> </a:t>
            </a:r>
            <a:r>
              <a:rPr lang="fr-BE" altLang="fr-FR" dirty="0" smtClean="0"/>
              <a:t>met vasculaire anastomose (</a:t>
            </a:r>
            <a:r>
              <a:rPr lang="fr-BE" altLang="fr-FR" i="1" dirty="0" err="1"/>
              <a:t>Deep</a:t>
            </a:r>
            <a:r>
              <a:rPr lang="fr-BE" altLang="fr-FR" i="1" dirty="0"/>
              <a:t> </a:t>
            </a:r>
            <a:r>
              <a:rPr lang="fr-BE" altLang="fr-FR" i="1" dirty="0" err="1"/>
              <a:t>Inferior</a:t>
            </a:r>
            <a:r>
              <a:rPr lang="fr-BE" altLang="fr-FR" i="1" dirty="0"/>
              <a:t> </a:t>
            </a:r>
            <a:r>
              <a:rPr lang="fr-BE" altLang="fr-FR" i="1" dirty="0" err="1"/>
              <a:t>Epigastric</a:t>
            </a:r>
            <a:r>
              <a:rPr lang="fr-BE" altLang="fr-FR" i="1" dirty="0"/>
              <a:t> </a:t>
            </a:r>
            <a:r>
              <a:rPr lang="fr-BE" altLang="fr-FR" i="1" dirty="0" err="1"/>
              <a:t>Perforator</a:t>
            </a:r>
            <a:r>
              <a:rPr lang="fr-BE" altLang="fr-FR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altLang="fr-FR" dirty="0" smtClean="0"/>
              <a:t>Principe </a:t>
            </a:r>
            <a:r>
              <a:rPr lang="fr-BE" altLang="fr-FR" dirty="0"/>
              <a:t>: </a:t>
            </a:r>
            <a:r>
              <a:rPr lang="fr-BE" altLang="fr-FR" b="1" dirty="0" err="1" smtClean="0"/>
              <a:t>weefsel</a:t>
            </a:r>
            <a:r>
              <a:rPr lang="fr-BE" altLang="fr-FR" b="1" dirty="0" smtClean="0"/>
              <a:t> van de  </a:t>
            </a:r>
            <a:r>
              <a:rPr lang="fr-BE" altLang="fr-FR" b="1" dirty="0" err="1" smtClean="0"/>
              <a:t>onderbuik</a:t>
            </a:r>
            <a:r>
              <a:rPr lang="fr-BE" altLang="fr-FR" dirty="0" smtClean="0"/>
              <a:t> (</a:t>
            </a:r>
            <a:r>
              <a:rPr lang="nl-NL" altLang="fr-FR" dirty="0"/>
              <a:t>flap bestaande uit huid en </a:t>
            </a:r>
            <a:r>
              <a:rPr lang="nl-NL" altLang="fr-FR" dirty="0" smtClean="0"/>
              <a:t>vet, </a:t>
            </a:r>
            <a:r>
              <a:rPr lang="nl-NL" altLang="fr-FR" dirty="0"/>
              <a:t>tussen navel en schaambeen</a:t>
            </a:r>
            <a:r>
              <a:rPr lang="fr-BE" altLang="fr-FR" dirty="0" smtClean="0"/>
              <a:t>) </a:t>
            </a:r>
            <a:r>
              <a:rPr lang="fr-BE" altLang="fr-FR" b="1" dirty="0" smtClean="0"/>
              <a:t>met </a:t>
            </a:r>
            <a:r>
              <a:rPr lang="fr-BE" altLang="fr-FR" b="1" dirty="0" err="1" smtClean="0"/>
              <a:t>een</a:t>
            </a:r>
            <a:r>
              <a:rPr lang="fr-BE" altLang="fr-FR" b="1" dirty="0" smtClean="0"/>
              <a:t> </a:t>
            </a:r>
            <a:r>
              <a:rPr lang="fr-BE" altLang="fr-FR" b="1" dirty="0" err="1" smtClean="0"/>
              <a:t>bloedvat</a:t>
            </a:r>
            <a:r>
              <a:rPr lang="fr-BE" altLang="fr-FR" dirty="0" smtClean="0"/>
              <a:t>, </a:t>
            </a:r>
            <a:r>
              <a:rPr lang="fr-BE" altLang="fr-FR" dirty="0" err="1" smtClean="0"/>
              <a:t>transfereren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naar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borstkas</a:t>
            </a:r>
            <a:r>
              <a:rPr lang="fr-BE" altLang="fr-FR" dirty="0" smtClean="0"/>
              <a:t>.</a:t>
            </a:r>
            <a:endParaRPr lang="fr-BE" alt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altLang="fr-FR" dirty="0" err="1" smtClean="0"/>
              <a:t>Interventie</a:t>
            </a:r>
            <a:r>
              <a:rPr lang="fr-BE" altLang="fr-FR" dirty="0" smtClean="0"/>
              <a:t> die 5-6 </a:t>
            </a:r>
            <a:r>
              <a:rPr lang="fr-BE" altLang="fr-FR" dirty="0" err="1" smtClean="0"/>
              <a:t>uur</a:t>
            </a:r>
            <a:r>
              <a:rPr lang="fr-BE" altLang="fr-FR" dirty="0" smtClean="0"/>
              <a:t> per </a:t>
            </a:r>
            <a:r>
              <a:rPr lang="fr-BE" altLang="fr-FR" dirty="0" err="1" smtClean="0"/>
              <a:t>borst</a:t>
            </a:r>
            <a:r>
              <a:rPr lang="fr-BE" altLang="fr-FR" dirty="0" smtClean="0"/>
              <a:t> in </a:t>
            </a:r>
            <a:r>
              <a:rPr lang="fr-BE" altLang="fr-FR" dirty="0" err="1" smtClean="0"/>
              <a:t>beslag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neemt</a:t>
            </a:r>
            <a:r>
              <a:rPr lang="fr-BE" altLang="fr-FR" dirty="0" smtClean="0"/>
              <a:t>. Vergt </a:t>
            </a:r>
            <a:r>
              <a:rPr lang="fr-BE" altLang="fr-FR" dirty="0" err="1" smtClean="0"/>
              <a:t>idealiter</a:t>
            </a:r>
            <a:r>
              <a:rPr lang="fr-BE" altLang="fr-FR" dirty="0" smtClean="0"/>
              <a:t> 2 </a:t>
            </a:r>
            <a:r>
              <a:rPr lang="fr-BE" altLang="fr-FR" dirty="0" err="1" smtClean="0"/>
              <a:t>gespecialiseerde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equipes</a:t>
            </a:r>
            <a:r>
              <a:rPr lang="fr-BE" altLang="fr-FR" dirty="0" smtClean="0"/>
              <a:t> (</a:t>
            </a:r>
            <a:r>
              <a:rPr lang="fr-BE" altLang="fr-FR" dirty="0" err="1" smtClean="0"/>
              <a:t>één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donor</a:t>
            </a:r>
            <a:r>
              <a:rPr lang="fr-BE" altLang="fr-FR" dirty="0" smtClean="0"/>
              <a:t> site en </a:t>
            </a:r>
            <a:r>
              <a:rPr lang="fr-BE" altLang="fr-FR" dirty="0" err="1" smtClean="0"/>
              <a:t>één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de </a:t>
            </a:r>
            <a:r>
              <a:rPr lang="fr-BE" altLang="fr-FR" dirty="0" err="1" smtClean="0"/>
              <a:t>ontvangende</a:t>
            </a:r>
            <a:r>
              <a:rPr lang="fr-BE" altLang="fr-FR" dirty="0" smtClean="0"/>
              <a:t>)</a:t>
            </a:r>
            <a:endParaRPr lang="fr-BE" alt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BE" altLang="fr-FR" dirty="0" err="1" smtClean="0"/>
              <a:t>Reconstructie</a:t>
            </a:r>
            <a:r>
              <a:rPr lang="fr-BE" altLang="fr-FR" dirty="0" smtClean="0"/>
              <a:t> die in </a:t>
            </a:r>
            <a:r>
              <a:rPr lang="fr-BE" altLang="fr-FR" dirty="0" err="1" smtClean="0"/>
              <a:t>theorie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aangewezen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is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voor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volledige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amputaties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gevolge</a:t>
            </a:r>
            <a:r>
              <a:rPr lang="fr-BE" altLang="fr-FR" dirty="0" smtClean="0"/>
              <a:t> van </a:t>
            </a:r>
            <a:r>
              <a:rPr lang="fr-BE" altLang="fr-FR" dirty="0" err="1" smtClean="0"/>
              <a:t>een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kwaadaardige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tumor</a:t>
            </a:r>
            <a:r>
              <a:rPr lang="fr-BE" altLang="fr-FR" dirty="0" smtClean="0"/>
              <a:t> of na </a:t>
            </a:r>
            <a:r>
              <a:rPr lang="fr-BE" altLang="fr-FR" dirty="0" err="1" smtClean="0"/>
              <a:t>preventieve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amputatie</a:t>
            </a:r>
            <a:r>
              <a:rPr lang="fr-BE" altLang="fr-FR" dirty="0" smtClean="0"/>
              <a:t> (</a:t>
            </a:r>
            <a:r>
              <a:rPr lang="fr-BE" altLang="fr-FR" dirty="0" err="1" smtClean="0"/>
              <a:t>omwille</a:t>
            </a:r>
            <a:r>
              <a:rPr lang="fr-BE" altLang="fr-FR" dirty="0" smtClean="0"/>
              <a:t> van </a:t>
            </a:r>
            <a:r>
              <a:rPr lang="fr-BE" altLang="fr-FR" dirty="0" err="1" smtClean="0"/>
              <a:t>genetisch</a:t>
            </a:r>
            <a:r>
              <a:rPr lang="fr-BE" altLang="fr-FR" dirty="0" smtClean="0"/>
              <a:t> </a:t>
            </a:r>
            <a:r>
              <a:rPr lang="fr-BE" altLang="fr-FR" dirty="0" err="1" smtClean="0"/>
              <a:t>risico</a:t>
            </a:r>
            <a:r>
              <a:rPr lang="fr-BE" altLang="fr-FR" dirty="0" smtClean="0"/>
              <a:t>)</a:t>
            </a:r>
            <a:endParaRPr lang="fr-BE" altLang="fr-F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6B9-2258-4820-8D98-7FDDCB394EFF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749" y="4460145"/>
            <a:ext cx="4243734" cy="15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Materiaal</a:t>
            </a:r>
            <a:r>
              <a:rPr lang="fr-BE" dirty="0" smtClean="0"/>
              <a:t> &amp; </a:t>
            </a:r>
            <a:r>
              <a:rPr lang="fr-BE" dirty="0" err="1" smtClean="0"/>
              <a:t>methode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sz="3200" b="1" dirty="0" smtClean="0">
                <a:solidFill>
                  <a:schemeClr val="bg2">
                    <a:lumMod val="75000"/>
                  </a:schemeClr>
                </a:solidFill>
              </a:rPr>
              <a:t>Data van </a:t>
            </a:r>
            <a:r>
              <a:rPr lang="fr-BE" sz="3200" b="1" dirty="0" err="1" smtClean="0">
                <a:solidFill>
                  <a:schemeClr val="bg2">
                    <a:lumMod val="75000"/>
                  </a:schemeClr>
                </a:solidFill>
              </a:rPr>
              <a:t>alle</a:t>
            </a:r>
            <a:r>
              <a:rPr lang="fr-BE" sz="32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3200" b="1" dirty="0" err="1" smtClean="0">
                <a:solidFill>
                  <a:schemeClr val="bg2">
                    <a:lumMod val="75000"/>
                  </a:schemeClr>
                </a:solidFill>
              </a:rPr>
              <a:t>ziekenfondsen</a:t>
            </a:r>
            <a:endParaRPr lang="fr-BE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sz="5900" b="1" dirty="0" err="1" smtClean="0"/>
              <a:t>Exhaustieve</a:t>
            </a:r>
            <a:r>
              <a:rPr lang="fr-FR" sz="5900" b="1" dirty="0" smtClean="0"/>
              <a:t> data </a:t>
            </a:r>
            <a:r>
              <a:rPr lang="fr-FR" sz="5900" b="1" dirty="0" err="1" smtClean="0"/>
              <a:t>voor</a:t>
            </a:r>
            <a:r>
              <a:rPr lang="fr-FR" sz="5900" b="1" dirty="0" smtClean="0"/>
              <a:t> </a:t>
            </a:r>
            <a:r>
              <a:rPr lang="fr-FR" sz="5900" b="1" dirty="0" err="1" smtClean="0"/>
              <a:t>België</a:t>
            </a:r>
            <a:r>
              <a:rPr lang="fr-FR" sz="5900" b="1" dirty="0" smtClean="0"/>
              <a:t> </a:t>
            </a:r>
          </a:p>
          <a:p>
            <a:r>
              <a:rPr lang="fr-FR" sz="5900" b="1" dirty="0" err="1" smtClean="0"/>
              <a:t>Alle</a:t>
            </a:r>
            <a:r>
              <a:rPr lang="fr-FR" sz="5900" b="1" dirty="0" smtClean="0"/>
              <a:t> </a:t>
            </a:r>
            <a:r>
              <a:rPr lang="fr-FR" sz="5900" b="1" dirty="0" err="1" smtClean="0"/>
              <a:t>borstreconstructies</a:t>
            </a:r>
            <a:r>
              <a:rPr lang="fr-FR" sz="5900" b="1" dirty="0" smtClean="0"/>
              <a:t> </a:t>
            </a:r>
            <a:r>
              <a:rPr lang="fr-FR" sz="5900" b="1" dirty="0" err="1" smtClean="0"/>
              <a:t>tussen</a:t>
            </a:r>
            <a:r>
              <a:rPr lang="fr-FR" sz="5900" b="1" dirty="0" smtClean="0"/>
              <a:t> 2009 en 2013 </a:t>
            </a:r>
          </a:p>
          <a:p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4700" dirty="0" smtClean="0"/>
              <a:t>De </a:t>
            </a:r>
            <a:r>
              <a:rPr lang="fr-FR" sz="4700" dirty="0" err="1" smtClean="0"/>
              <a:t>ereloonsupplementen</a:t>
            </a:r>
            <a:r>
              <a:rPr lang="fr-FR" sz="4700" dirty="0" smtClean="0"/>
              <a:t>, </a:t>
            </a:r>
            <a:r>
              <a:rPr lang="fr-FR" sz="4700" dirty="0" err="1" smtClean="0"/>
              <a:t>andere</a:t>
            </a:r>
            <a:r>
              <a:rPr lang="fr-FR" sz="4700" dirty="0" smtClean="0"/>
              <a:t> </a:t>
            </a:r>
            <a:r>
              <a:rPr lang="fr-FR" sz="4700" dirty="0" err="1" smtClean="0"/>
              <a:t>verstrekkingen</a:t>
            </a:r>
            <a:r>
              <a:rPr lang="fr-FR" sz="4700" dirty="0" smtClean="0"/>
              <a:t> van </a:t>
            </a:r>
            <a:r>
              <a:rPr lang="fr-FR" sz="4700" dirty="0" err="1" smtClean="0"/>
              <a:t>plastische</a:t>
            </a:r>
            <a:r>
              <a:rPr lang="fr-FR" sz="4700" dirty="0" smtClean="0"/>
              <a:t> chirurgie en </a:t>
            </a:r>
            <a:r>
              <a:rPr lang="fr-FR" sz="4700" dirty="0" err="1" smtClean="0"/>
              <a:t>anesthesie</a:t>
            </a:r>
            <a:r>
              <a:rPr lang="fr-FR" sz="4700" dirty="0" smtClean="0"/>
              <a:t> die </a:t>
            </a:r>
            <a:r>
              <a:rPr lang="fr-FR" sz="4700" dirty="0" err="1" smtClean="0"/>
              <a:t>dezelfde</a:t>
            </a:r>
            <a:r>
              <a:rPr lang="fr-FR" sz="4700" dirty="0" smtClean="0"/>
              <a:t> dag </a:t>
            </a:r>
            <a:r>
              <a:rPr lang="fr-FR" sz="4700" dirty="0" err="1" smtClean="0"/>
              <a:t>verstrekt</a:t>
            </a:r>
            <a:r>
              <a:rPr lang="fr-FR" sz="4700" dirty="0" smtClean="0"/>
              <a:t> </a:t>
            </a:r>
            <a:r>
              <a:rPr lang="fr-FR" sz="4700" dirty="0" err="1" smtClean="0"/>
              <a:t>worden</a:t>
            </a:r>
            <a:r>
              <a:rPr lang="fr-FR" sz="4700" dirty="0" smtClean="0"/>
              <a:t> </a:t>
            </a:r>
            <a:r>
              <a:rPr lang="fr-FR" sz="4700" dirty="0" err="1" smtClean="0"/>
              <a:t>voor</a:t>
            </a:r>
            <a:r>
              <a:rPr lang="fr-FR" sz="4700" dirty="0" smtClean="0"/>
              <a:t> </a:t>
            </a:r>
            <a:r>
              <a:rPr lang="fr-FR" sz="4700" dirty="0" err="1" smtClean="0"/>
              <a:t>dezelfde</a:t>
            </a:r>
            <a:r>
              <a:rPr lang="fr-FR" sz="4700" dirty="0" smtClean="0"/>
              <a:t> </a:t>
            </a:r>
            <a:r>
              <a:rPr lang="fr-FR" sz="4700" dirty="0" err="1" smtClean="0"/>
              <a:t>patiënte</a:t>
            </a:r>
            <a:r>
              <a:rPr lang="fr-FR" sz="4700" dirty="0" smtClean="0"/>
              <a:t/>
            </a:r>
            <a:br>
              <a:rPr lang="fr-FR" sz="4700" dirty="0" smtClean="0"/>
            </a:br>
            <a:endParaRPr lang="fr-FR" sz="47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4700" dirty="0" smtClean="0"/>
              <a:t>« </a:t>
            </a:r>
            <a:r>
              <a:rPr lang="fr-FR" sz="4700" dirty="0" err="1" smtClean="0"/>
              <a:t>Mastectomieën</a:t>
            </a:r>
            <a:r>
              <a:rPr lang="fr-FR" sz="4700" dirty="0" smtClean="0"/>
              <a:t>» et </a:t>
            </a:r>
            <a:r>
              <a:rPr lang="fr-FR" sz="4700" dirty="0" err="1" smtClean="0"/>
              <a:t>andere</a:t>
            </a:r>
            <a:r>
              <a:rPr lang="fr-FR" sz="4700" dirty="0" smtClean="0"/>
              <a:t> </a:t>
            </a:r>
            <a:r>
              <a:rPr lang="fr-FR" sz="4700" dirty="0" err="1" smtClean="0"/>
              <a:t>amputaties</a:t>
            </a:r>
            <a:r>
              <a:rPr lang="fr-FR" sz="4700" dirty="0" smtClean="0"/>
              <a:t> </a:t>
            </a:r>
            <a:r>
              <a:rPr lang="fr-FR" sz="4700" dirty="0" err="1" smtClean="0"/>
              <a:t>uitgevoerd</a:t>
            </a:r>
            <a:r>
              <a:rPr lang="fr-FR" sz="4700" dirty="0" smtClean="0"/>
              <a:t> </a:t>
            </a:r>
            <a:r>
              <a:rPr lang="fr-FR" sz="4700" dirty="0" err="1" smtClean="0"/>
              <a:t>tussen</a:t>
            </a:r>
            <a:r>
              <a:rPr lang="fr-FR" sz="4700" dirty="0" smtClean="0"/>
              <a:t> 2006 en 2013 (of de dag </a:t>
            </a:r>
            <a:r>
              <a:rPr lang="fr-FR" sz="4700" dirty="0" err="1" smtClean="0"/>
              <a:t>zelf</a:t>
            </a:r>
            <a:r>
              <a:rPr lang="fr-FR" sz="4700" dirty="0" smtClean="0"/>
              <a:t>) </a:t>
            </a:r>
            <a:r>
              <a:rPr lang="fr-FR" sz="4700" dirty="0" smtClean="0">
                <a:sym typeface="Wingdings" panose="05000000000000000000" pitchFamily="2" charset="2"/>
              </a:rPr>
              <a:t> analyse van de </a:t>
            </a:r>
            <a:r>
              <a:rPr lang="fr-FR" sz="4700" dirty="0" err="1" smtClean="0">
                <a:sym typeface="Wingdings" panose="05000000000000000000" pitchFamily="2" charset="2"/>
              </a:rPr>
              <a:t>termijnen</a:t>
            </a:r>
            <a:endParaRPr lang="fr-FR" sz="4700" dirty="0" smtClean="0"/>
          </a:p>
          <a:p>
            <a:endParaRPr lang="fr-FR" dirty="0" smtClean="0"/>
          </a:p>
          <a:p>
            <a:r>
              <a:rPr lang="fr-FR" sz="5900" b="1" dirty="0" smtClean="0"/>
              <a:t>De </a:t>
            </a:r>
            <a:r>
              <a:rPr lang="fr-FR" sz="5900" b="1" dirty="0" err="1" smtClean="0"/>
              <a:t>resultaten</a:t>
            </a:r>
            <a:r>
              <a:rPr lang="fr-FR" sz="5900" b="1" dirty="0" smtClean="0"/>
              <a:t> </a:t>
            </a:r>
            <a:r>
              <a:rPr lang="fr-FR" sz="5900" b="1" dirty="0" err="1" smtClean="0"/>
              <a:t>worden</a:t>
            </a:r>
            <a:r>
              <a:rPr lang="fr-FR" sz="5900" b="1" dirty="0" smtClean="0"/>
              <a:t> </a:t>
            </a:r>
            <a:r>
              <a:rPr lang="fr-FR" sz="5900" b="1" dirty="0" err="1" smtClean="0"/>
              <a:t>voorgesteld</a:t>
            </a:r>
            <a:r>
              <a:rPr lang="fr-FR" sz="5900" b="1" dirty="0" smtClean="0"/>
              <a:t> in </a:t>
            </a:r>
            <a:r>
              <a:rPr lang="fr-FR" sz="5900" b="1" dirty="0" err="1" smtClean="0"/>
              <a:t>functie</a:t>
            </a:r>
            <a:r>
              <a:rPr lang="fr-FR" sz="5900" b="1" dirty="0" smtClean="0"/>
              <a:t> van de </a:t>
            </a:r>
            <a:r>
              <a:rPr lang="fr-FR" sz="5900" b="1" dirty="0" err="1" smtClean="0"/>
              <a:t>hoogste</a:t>
            </a:r>
            <a:r>
              <a:rPr lang="fr-FR" sz="5900" b="1" dirty="0" smtClean="0"/>
              <a:t> K-</a:t>
            </a:r>
            <a:r>
              <a:rPr lang="fr-FR" sz="5900" b="1" dirty="0" err="1" smtClean="0"/>
              <a:t>waarde</a:t>
            </a:r>
            <a:r>
              <a:rPr lang="fr-FR" sz="5900" b="1" dirty="0" smtClean="0"/>
              <a:t>, indien </a:t>
            </a:r>
            <a:r>
              <a:rPr lang="fr-FR" sz="5900" b="1" dirty="0" err="1" smtClean="0"/>
              <a:t>meerdere</a:t>
            </a:r>
            <a:r>
              <a:rPr lang="fr-FR" sz="5900" b="1" dirty="0" smtClean="0"/>
              <a:t> </a:t>
            </a:r>
            <a:r>
              <a:rPr lang="fr-FR" sz="5900" b="1" dirty="0" err="1" smtClean="0"/>
              <a:t>reconstructies</a:t>
            </a:r>
            <a:r>
              <a:rPr lang="fr-FR" sz="5900" b="1" dirty="0" smtClean="0"/>
              <a:t> van </a:t>
            </a:r>
            <a:r>
              <a:rPr lang="fr-FR" sz="5900" b="1" dirty="0" err="1" smtClean="0"/>
              <a:t>verschillende</a:t>
            </a:r>
            <a:r>
              <a:rPr lang="fr-FR" sz="5900" b="1" dirty="0" smtClean="0"/>
              <a:t> </a:t>
            </a:r>
            <a:r>
              <a:rPr lang="fr-FR" sz="5900" b="1" dirty="0" err="1" smtClean="0"/>
              <a:t>aard</a:t>
            </a:r>
            <a:r>
              <a:rPr lang="fr-FR" sz="5900" b="1" dirty="0" smtClean="0"/>
              <a:t> de dag </a:t>
            </a:r>
            <a:r>
              <a:rPr lang="fr-FR" sz="5900" b="1" dirty="0" err="1" smtClean="0"/>
              <a:t>zelf</a:t>
            </a:r>
            <a:r>
              <a:rPr lang="fr-FR" sz="5900" b="1" dirty="0" smtClean="0"/>
              <a:t> </a:t>
            </a:r>
            <a:r>
              <a:rPr lang="fr-FR" sz="5900" b="1" dirty="0" err="1" smtClean="0"/>
              <a:t>worden</a:t>
            </a:r>
            <a:r>
              <a:rPr lang="fr-FR" sz="5900" b="1" dirty="0" smtClean="0"/>
              <a:t> </a:t>
            </a:r>
            <a:r>
              <a:rPr lang="fr-FR" sz="5900" b="1" dirty="0" err="1" smtClean="0"/>
              <a:t>uitgevoerd</a:t>
            </a:r>
            <a:endParaRPr lang="fr-FR" sz="5900" b="1" dirty="0" smtClean="0"/>
          </a:p>
          <a:p>
            <a:endParaRPr lang="fr-FR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FCC1-F936-4E52-8534-63B01ADEA9C4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Materiaal</a:t>
            </a:r>
            <a:r>
              <a:rPr lang="fr-BE" dirty="0" smtClean="0"/>
              <a:t> &amp; </a:t>
            </a:r>
            <a:r>
              <a:rPr lang="fr-BE" dirty="0" err="1" smtClean="0"/>
              <a:t>methode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sz="3600" b="1" dirty="0" err="1" smtClean="0">
                <a:solidFill>
                  <a:schemeClr val="bg2">
                    <a:lumMod val="75000"/>
                  </a:schemeClr>
                </a:solidFill>
              </a:rPr>
              <a:t>Onderzochte</a:t>
            </a:r>
            <a:r>
              <a:rPr lang="fr-BE" sz="3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3600" b="1" dirty="0" err="1" smtClean="0">
                <a:solidFill>
                  <a:schemeClr val="bg2">
                    <a:lumMod val="75000"/>
                  </a:schemeClr>
                </a:solidFill>
              </a:rPr>
              <a:t>prestaties</a:t>
            </a:r>
            <a:r>
              <a:rPr lang="fr-BE" sz="3600" b="1" dirty="0" smtClean="0">
                <a:solidFill>
                  <a:schemeClr val="bg2">
                    <a:lumMod val="75000"/>
                  </a:schemeClr>
                </a:solidFill>
              </a:rPr>
              <a:t> : </a:t>
            </a:r>
            <a:r>
              <a:rPr lang="fr-BE" sz="3600" b="1" dirty="0" err="1" smtClean="0">
                <a:solidFill>
                  <a:schemeClr val="bg2">
                    <a:lumMod val="75000"/>
                  </a:schemeClr>
                </a:solidFill>
              </a:rPr>
              <a:t>borstreconstructie</a:t>
            </a:r>
            <a:r>
              <a:rPr lang="fr-BE" sz="3600" b="1" dirty="0" smtClean="0">
                <a:solidFill>
                  <a:schemeClr val="bg2">
                    <a:lumMod val="75000"/>
                  </a:schemeClr>
                </a:solidFill>
              </a:rPr>
              <a:t> na </a:t>
            </a:r>
            <a:r>
              <a:rPr lang="fr-BE" sz="3600" b="1" dirty="0" err="1" smtClean="0">
                <a:solidFill>
                  <a:schemeClr val="bg2">
                    <a:lumMod val="75000"/>
                  </a:schemeClr>
                </a:solidFill>
              </a:rPr>
              <a:t>verminkende</a:t>
            </a:r>
            <a:r>
              <a:rPr lang="fr-BE" sz="3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3600" b="1" dirty="0" err="1" smtClean="0">
                <a:solidFill>
                  <a:schemeClr val="bg2">
                    <a:lumMod val="75000"/>
                  </a:schemeClr>
                </a:solidFill>
              </a:rPr>
              <a:t>behandeling</a:t>
            </a:r>
            <a:endParaRPr lang="fr-BE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48AC-B8F1-456F-924B-081B10AFE44D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5420" y="5151801"/>
            <a:ext cx="9102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deze</a:t>
            </a:r>
            <a:r>
              <a:rPr lang="fr-FR" dirty="0" smtClean="0"/>
              <a:t> nota </a:t>
            </a:r>
            <a:r>
              <a:rPr lang="fr-FR" dirty="0" err="1" smtClean="0"/>
              <a:t>worden</a:t>
            </a:r>
            <a:r>
              <a:rPr lang="fr-FR" dirty="0" smtClean="0"/>
              <a:t> de </a:t>
            </a:r>
            <a:r>
              <a:rPr lang="fr-FR" dirty="0" err="1" smtClean="0"/>
              <a:t>ingrepen</a:t>
            </a:r>
            <a:r>
              <a:rPr lang="fr-FR" dirty="0" smtClean="0"/>
              <a:t> K36 en K90 niet </a:t>
            </a:r>
            <a:r>
              <a:rPr lang="fr-FR" dirty="0" err="1" smtClean="0"/>
              <a:t>specifiek</a:t>
            </a:r>
            <a:r>
              <a:rPr lang="fr-FR" dirty="0" smtClean="0"/>
              <a:t> </a:t>
            </a:r>
            <a:r>
              <a:rPr lang="fr-FR" dirty="0" err="1" smtClean="0"/>
              <a:t>geanalyseerd</a:t>
            </a:r>
            <a:r>
              <a:rPr lang="fr-FR" dirty="0" smtClean="0"/>
              <a:t>. </a:t>
            </a:r>
            <a:endParaRPr lang="fr-FR" dirty="0"/>
          </a:p>
          <a:p>
            <a:r>
              <a:rPr lang="fr-FR" dirty="0" err="1" smtClean="0"/>
              <a:t>Ze</a:t>
            </a:r>
            <a:r>
              <a:rPr lang="fr-FR" dirty="0" smtClean="0"/>
              <a:t> </a:t>
            </a:r>
            <a:r>
              <a:rPr lang="fr-FR" dirty="0" err="1" smtClean="0"/>
              <a:t>worden</a:t>
            </a:r>
            <a:r>
              <a:rPr lang="fr-FR" dirty="0" smtClean="0"/>
              <a:t> </a:t>
            </a:r>
            <a:r>
              <a:rPr lang="fr-FR" dirty="0" err="1" smtClean="0"/>
              <a:t>wel</a:t>
            </a:r>
            <a:r>
              <a:rPr lang="fr-FR" dirty="0" smtClean="0"/>
              <a:t> </a:t>
            </a:r>
            <a:r>
              <a:rPr lang="fr-FR" dirty="0" err="1" smtClean="0"/>
              <a:t>geïntegreerd</a:t>
            </a:r>
            <a:r>
              <a:rPr lang="fr-FR" dirty="0" smtClean="0"/>
              <a:t> </a:t>
            </a:r>
            <a:r>
              <a:rPr lang="fr-FR" dirty="0" err="1" smtClean="0"/>
              <a:t>als</a:t>
            </a:r>
            <a:r>
              <a:rPr lang="fr-FR" dirty="0" smtClean="0"/>
              <a:t> </a:t>
            </a:r>
            <a:r>
              <a:rPr lang="fr-FR" dirty="0" err="1" smtClean="0"/>
              <a:t>ze</a:t>
            </a:r>
            <a:r>
              <a:rPr lang="fr-FR" dirty="0" smtClean="0"/>
              <a:t> </a:t>
            </a:r>
            <a:r>
              <a:rPr lang="fr-FR" dirty="0" err="1" smtClean="0"/>
              <a:t>uitgevoerd</a:t>
            </a:r>
            <a:r>
              <a:rPr lang="fr-FR" dirty="0" smtClean="0"/>
              <a:t> </a:t>
            </a:r>
            <a:r>
              <a:rPr lang="fr-FR" dirty="0" err="1" smtClean="0"/>
              <a:t>worden</a:t>
            </a:r>
            <a:r>
              <a:rPr lang="fr-FR" dirty="0" smtClean="0"/>
              <a:t> in </a:t>
            </a:r>
            <a:r>
              <a:rPr lang="fr-FR" dirty="0" err="1" smtClean="0"/>
              <a:t>combinatie</a:t>
            </a:r>
            <a:r>
              <a:rPr lang="fr-FR" dirty="0" smtClean="0"/>
              <a:t> met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ander</a:t>
            </a:r>
            <a:r>
              <a:rPr lang="fr-FR" dirty="0" smtClean="0"/>
              <a:t> type </a:t>
            </a:r>
            <a:r>
              <a:rPr lang="fr-FR" dirty="0" err="1" smtClean="0"/>
              <a:t>borstreconstructie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122014"/>
            <a:ext cx="10058400" cy="28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2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Vaststellingen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err="1" smtClean="0"/>
              <a:t>Aantal</a:t>
            </a:r>
            <a:r>
              <a:rPr lang="fr-BE" dirty="0" smtClean="0"/>
              <a:t> </a:t>
            </a:r>
            <a:r>
              <a:rPr lang="fr-BE" dirty="0" err="1" smtClean="0"/>
              <a:t>vrouwen</a:t>
            </a:r>
            <a:r>
              <a:rPr lang="fr-BE" dirty="0" smtClean="0"/>
              <a:t> per type (</a:t>
            </a:r>
            <a:r>
              <a:rPr lang="fr-BE" dirty="0" err="1" smtClean="0"/>
              <a:t>hoofd</a:t>
            </a:r>
            <a:r>
              <a:rPr lang="fr-BE" dirty="0" smtClean="0"/>
              <a:t>)</a:t>
            </a:r>
            <a:r>
              <a:rPr lang="fr-BE" dirty="0" err="1" smtClean="0"/>
              <a:t>reconstructie</a:t>
            </a:r>
            <a:r>
              <a:rPr lang="fr-BE" dirty="0" smtClean="0"/>
              <a:t> en per </a:t>
            </a:r>
            <a:r>
              <a:rPr lang="fr-BE" dirty="0" err="1" smtClean="0"/>
              <a:t>jaar</a:t>
            </a:r>
            <a:endParaRPr lang="fr-BE" dirty="0" smtClean="0"/>
          </a:p>
          <a:p>
            <a:endParaRPr lang="fr-BE" dirty="0" smtClean="0"/>
          </a:p>
          <a:p>
            <a:pPr>
              <a:buFont typeface="Arial" panose="020B0604020202020204" pitchFamily="34" charset="0"/>
              <a:buChar char="•"/>
            </a:pPr>
            <a:endParaRPr lang="fr-BE" dirty="0" smtClean="0"/>
          </a:p>
          <a:p>
            <a:pPr>
              <a:buFont typeface="Arial" panose="020B0604020202020204" pitchFamily="34" charset="0"/>
              <a:buChar char="•"/>
            </a:pP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  </a:t>
            </a:r>
            <a:r>
              <a:rPr lang="fr-BE" dirty="0" err="1" smtClean="0"/>
              <a:t>Toename</a:t>
            </a:r>
            <a:r>
              <a:rPr lang="fr-BE" dirty="0" smtClean="0"/>
              <a:t>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smtClean="0"/>
              <a:t>Van het </a:t>
            </a:r>
            <a:r>
              <a:rPr lang="fr-BE" dirty="0" err="1" smtClean="0"/>
              <a:t>totaal</a:t>
            </a:r>
            <a:r>
              <a:rPr lang="fr-BE" dirty="0" smtClean="0"/>
              <a:t> </a:t>
            </a:r>
            <a:r>
              <a:rPr lang="fr-BE" dirty="0" err="1" smtClean="0"/>
              <a:t>aantal</a:t>
            </a:r>
            <a:r>
              <a:rPr lang="fr-BE" dirty="0" smtClean="0"/>
              <a:t> </a:t>
            </a:r>
            <a:r>
              <a:rPr lang="fr-BE" dirty="0" err="1" smtClean="0"/>
              <a:t>vrouwen</a:t>
            </a:r>
            <a:r>
              <a:rPr lang="fr-BE" dirty="0" smtClean="0"/>
              <a:t> die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reconstructie</a:t>
            </a:r>
            <a:r>
              <a:rPr lang="fr-BE" dirty="0" smtClean="0"/>
              <a:t> </a:t>
            </a:r>
            <a:r>
              <a:rPr lang="fr-BE" dirty="0" err="1" smtClean="0"/>
              <a:t>laten</a:t>
            </a:r>
            <a:r>
              <a:rPr lang="fr-BE" dirty="0" smtClean="0"/>
              <a:t> </a:t>
            </a:r>
            <a:r>
              <a:rPr lang="fr-BE" dirty="0" err="1" smtClean="0"/>
              <a:t>uitvoeren</a:t>
            </a:r>
            <a:endParaRPr lang="fr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Van de </a:t>
            </a:r>
            <a:r>
              <a:rPr lang="fr-FR" dirty="0" err="1" smtClean="0"/>
              <a:t>reconstructies</a:t>
            </a:r>
            <a:r>
              <a:rPr lang="fr-FR" dirty="0" smtClean="0"/>
              <a:t> van het type K750, die  </a:t>
            </a:r>
            <a:r>
              <a:rPr lang="fr-FR" dirty="0" err="1" smtClean="0"/>
              <a:t>vanaf</a:t>
            </a:r>
            <a:r>
              <a:rPr lang="fr-FR" dirty="0" smtClean="0"/>
              <a:t> 2012 de 1ste </a:t>
            </a:r>
            <a:r>
              <a:rPr lang="fr-FR" dirty="0" err="1" smtClean="0"/>
              <a:t>techniek</a:t>
            </a:r>
            <a:r>
              <a:rPr lang="fr-FR" dirty="0" smtClean="0"/>
              <a:t> </a:t>
            </a:r>
            <a:r>
              <a:rPr lang="fr-FR" dirty="0" err="1" smtClean="0"/>
              <a:t>wordt</a:t>
            </a:r>
            <a:r>
              <a:rPr lang="fr-FR" dirty="0" smtClean="0"/>
              <a:t>, </a:t>
            </a:r>
            <a:r>
              <a:rPr lang="fr-FR" dirty="0" err="1" smtClean="0"/>
              <a:t>voor</a:t>
            </a:r>
            <a:r>
              <a:rPr lang="fr-FR" dirty="0" smtClean="0"/>
              <a:t> de </a:t>
            </a:r>
            <a:r>
              <a:rPr lang="fr-FR" dirty="0" err="1" smtClean="0"/>
              <a:t>implantaten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  </a:t>
            </a:r>
            <a:r>
              <a:rPr lang="fr-BE" dirty="0" err="1" smtClean="0"/>
              <a:t>Weinig</a:t>
            </a:r>
            <a:r>
              <a:rPr lang="fr-BE" dirty="0" smtClean="0"/>
              <a:t> </a:t>
            </a:r>
            <a:r>
              <a:rPr lang="fr-BE" dirty="0" err="1" smtClean="0"/>
              <a:t>gelijktijdige</a:t>
            </a:r>
            <a:r>
              <a:rPr lang="fr-BE" dirty="0" smtClean="0"/>
              <a:t> </a:t>
            </a:r>
            <a:r>
              <a:rPr lang="fr-BE" dirty="0" err="1" smtClean="0"/>
              <a:t>ingrepen</a:t>
            </a:r>
            <a:r>
              <a:rPr lang="fr-BE" dirty="0" smtClean="0"/>
              <a:t> op </a:t>
            </a:r>
            <a:r>
              <a:rPr lang="fr-BE" dirty="0" err="1" smtClean="0"/>
              <a:t>twee</a:t>
            </a:r>
            <a:r>
              <a:rPr lang="fr-BE" dirty="0" smtClean="0"/>
              <a:t> </a:t>
            </a:r>
            <a:r>
              <a:rPr lang="fr-BE" dirty="0" err="1" smtClean="0"/>
              <a:t>borsten</a:t>
            </a:r>
            <a:r>
              <a:rPr lang="fr-BE" dirty="0" smtClean="0"/>
              <a:t> : 10%</a:t>
            </a:r>
            <a:endParaRPr lang="fr-BE" dirty="0"/>
          </a:p>
          <a:p>
            <a:pPr marL="0" indent="0">
              <a:buNone/>
            </a:pPr>
            <a:r>
              <a:rPr lang="fr-BE" sz="1200" dirty="0" smtClean="0"/>
              <a:t>* </a:t>
            </a:r>
            <a:r>
              <a:rPr lang="fr-BE" sz="1200" dirty="0" err="1" smtClean="0"/>
              <a:t>Een</a:t>
            </a:r>
            <a:r>
              <a:rPr lang="fr-BE" sz="1200" dirty="0" smtClean="0"/>
              <a:t> </a:t>
            </a:r>
            <a:r>
              <a:rPr lang="fr-BE" sz="1200" dirty="0" err="1" smtClean="0"/>
              <a:t>reconstructieverstrekking</a:t>
            </a:r>
            <a:r>
              <a:rPr lang="fr-BE" sz="1200" dirty="0" smtClean="0"/>
              <a:t> </a:t>
            </a:r>
            <a:r>
              <a:rPr lang="fr-BE" sz="1400" dirty="0" smtClean="0"/>
              <a:t>K150 met </a:t>
            </a:r>
            <a:r>
              <a:rPr lang="fr-BE" sz="1400" dirty="0" err="1" smtClean="0"/>
              <a:t>implantaat</a:t>
            </a:r>
            <a:r>
              <a:rPr lang="fr-BE" sz="1400" dirty="0" smtClean="0"/>
              <a:t>, </a:t>
            </a:r>
            <a:r>
              <a:rPr lang="fr-BE" sz="1400" dirty="0" err="1" smtClean="0"/>
              <a:t>geschrapt</a:t>
            </a:r>
            <a:r>
              <a:rPr lang="fr-BE" sz="1400" dirty="0" smtClean="0"/>
              <a:t>  in </a:t>
            </a:r>
            <a:r>
              <a:rPr lang="fr-BE" sz="1400" dirty="0" err="1" smtClean="0"/>
              <a:t>augustus</a:t>
            </a:r>
            <a:r>
              <a:rPr lang="fr-BE" sz="1400" dirty="0" smtClean="0"/>
              <a:t> 2011</a:t>
            </a:r>
            <a:r>
              <a:rPr lang="fr-FR" sz="1400" dirty="0" smtClean="0"/>
              <a:t>, </a:t>
            </a:r>
            <a:r>
              <a:rPr lang="fr-FR" sz="1400" dirty="0" err="1" smtClean="0"/>
              <a:t>omvatte</a:t>
            </a:r>
            <a:r>
              <a:rPr lang="fr-FR" sz="1400" dirty="0" smtClean="0"/>
              <a:t> </a:t>
            </a:r>
            <a:r>
              <a:rPr lang="fr-FR" sz="1400" dirty="0" err="1" smtClean="0"/>
              <a:t>andere</a:t>
            </a:r>
            <a:r>
              <a:rPr lang="fr-FR" sz="1400" dirty="0" smtClean="0"/>
              <a:t> </a:t>
            </a:r>
            <a:r>
              <a:rPr lang="fr-FR" sz="1400" dirty="0" err="1" smtClean="0"/>
              <a:t>situaties</a:t>
            </a:r>
            <a:r>
              <a:rPr lang="fr-FR" sz="1400" dirty="0" smtClean="0"/>
              <a:t> dan </a:t>
            </a:r>
            <a:r>
              <a:rPr lang="fr-FR" sz="1400" dirty="0" err="1" smtClean="0"/>
              <a:t>enkel</a:t>
            </a:r>
            <a:r>
              <a:rPr lang="fr-FR" sz="1400" dirty="0" smtClean="0"/>
              <a:t> </a:t>
            </a:r>
            <a:r>
              <a:rPr lang="fr-FR" sz="1400" dirty="0" err="1" smtClean="0"/>
              <a:t>borstreconstructies</a:t>
            </a:r>
            <a:r>
              <a:rPr lang="fr-FR" sz="1400" dirty="0" smtClean="0"/>
              <a:t> na </a:t>
            </a:r>
            <a:r>
              <a:rPr lang="fr-FR" sz="1400" dirty="0" err="1" smtClean="0"/>
              <a:t>verminkende</a:t>
            </a:r>
            <a:r>
              <a:rPr lang="fr-FR" sz="1400" dirty="0" smtClean="0"/>
              <a:t> </a:t>
            </a:r>
            <a:r>
              <a:rPr lang="fr-FR" sz="1400" dirty="0" err="1" smtClean="0"/>
              <a:t>behanderling</a:t>
            </a:r>
            <a:r>
              <a:rPr lang="fr-FR" sz="1400" dirty="0" smtClean="0"/>
              <a:t> </a:t>
            </a:r>
            <a:r>
              <a:rPr lang="fr-FR" sz="1400" b="1" dirty="0" smtClean="0"/>
              <a:t>→</a:t>
            </a:r>
            <a:r>
              <a:rPr lang="fr-FR" sz="1400" dirty="0" smtClean="0"/>
              <a:t> </a:t>
            </a:r>
            <a:r>
              <a:rPr lang="fr-FR" sz="1400" dirty="0" err="1" smtClean="0"/>
              <a:t>hiaat</a:t>
            </a:r>
            <a:r>
              <a:rPr lang="fr-FR" sz="1400" dirty="0" smtClean="0"/>
              <a:t> </a:t>
            </a:r>
            <a:r>
              <a:rPr lang="fr-FR" sz="1400" dirty="0" err="1" smtClean="0"/>
              <a:t>voor</a:t>
            </a:r>
            <a:r>
              <a:rPr lang="fr-FR" sz="1400" dirty="0" smtClean="0"/>
              <a:t> de </a:t>
            </a:r>
            <a:r>
              <a:rPr lang="fr-FR" sz="1400" dirty="0" err="1" smtClean="0"/>
              <a:t>lijn</a:t>
            </a:r>
            <a:r>
              <a:rPr lang="fr-FR" sz="1400" dirty="0" smtClean="0"/>
              <a:t> </a:t>
            </a:r>
            <a:r>
              <a:rPr lang="fr-FR" sz="1400" dirty="0"/>
              <a:t>252593-604</a:t>
            </a:r>
            <a:endParaRPr lang="fr-BE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0127-8728-4BDB-A2A5-6D55CE516B6B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24" y="5741755"/>
            <a:ext cx="2003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48076" y="563055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065642"/>
              </p:ext>
            </p:extLst>
          </p:nvPr>
        </p:nvGraphicFramePr>
        <p:xfrm>
          <a:off x="1284259" y="2197256"/>
          <a:ext cx="5897563" cy="183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Worksheet" r:id="rId4" imgW="5897975" imgH="1470744" progId="Excel.Sheet.12">
                  <p:embed/>
                </p:oleObj>
              </mc:Choice>
              <mc:Fallback>
                <p:oleObj name="Worksheet" r:id="rId4" imgW="5897975" imgH="14707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4259" y="2197256"/>
                        <a:ext cx="5897563" cy="1834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4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Regelgeving</a:t>
            </a:r>
            <a:r>
              <a:rPr lang="fr-BE" dirty="0" smtClean="0"/>
              <a:t> m.b.t. </a:t>
            </a:r>
            <a:r>
              <a:rPr lang="fr-BE" dirty="0" err="1" smtClean="0"/>
              <a:t>ereloonsupplementen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</a:t>
            </a:r>
            <a:r>
              <a:rPr lang="fr-FR" dirty="0" err="1" smtClean="0"/>
              <a:t>Sinds</a:t>
            </a:r>
            <a:r>
              <a:rPr lang="fr-FR" dirty="0" smtClean="0"/>
              <a:t> 01/01/2013</a:t>
            </a:r>
            <a:r>
              <a:rPr lang="fr-FR" dirty="0"/>
              <a:t>, </a:t>
            </a:r>
            <a:r>
              <a:rPr lang="fr-FR" dirty="0" err="1" smtClean="0"/>
              <a:t>kunnen</a:t>
            </a:r>
            <a:r>
              <a:rPr lang="fr-FR" dirty="0" smtClean="0"/>
              <a:t> </a:t>
            </a:r>
            <a:r>
              <a:rPr lang="fr-FR" dirty="0" err="1" smtClean="0"/>
              <a:t>ziekenhuisartsen</a:t>
            </a:r>
            <a:r>
              <a:rPr lang="fr-FR" dirty="0" smtClean="0"/>
              <a:t> </a:t>
            </a:r>
            <a:r>
              <a:rPr lang="fr-FR" dirty="0" err="1" smtClean="0"/>
              <a:t>geen</a:t>
            </a:r>
            <a:r>
              <a:rPr lang="fr-FR" dirty="0" smtClean="0"/>
              <a:t> </a:t>
            </a:r>
            <a:r>
              <a:rPr lang="fr-FR" dirty="0" err="1" smtClean="0"/>
              <a:t>ereloonsupplementen</a:t>
            </a:r>
            <a:r>
              <a:rPr lang="fr-FR" dirty="0" smtClean="0"/>
              <a:t>  </a:t>
            </a:r>
            <a:r>
              <a:rPr lang="fr-FR" dirty="0" err="1" smtClean="0"/>
              <a:t>meer</a:t>
            </a:r>
            <a:r>
              <a:rPr lang="fr-FR" dirty="0" smtClean="0"/>
              <a:t> </a:t>
            </a:r>
            <a:r>
              <a:rPr lang="fr-FR" dirty="0" err="1" smtClean="0"/>
              <a:t>attesteren</a:t>
            </a:r>
            <a:r>
              <a:rPr lang="fr-FR" dirty="0" smtClean="0"/>
              <a:t> in </a:t>
            </a:r>
            <a:r>
              <a:rPr lang="fr-FR" dirty="0" err="1" smtClean="0"/>
              <a:t>twee</a:t>
            </a:r>
            <a:r>
              <a:rPr lang="fr-FR" dirty="0" smtClean="0"/>
              <a:t>- of </a:t>
            </a:r>
            <a:r>
              <a:rPr lang="fr-FR" dirty="0" err="1" smtClean="0"/>
              <a:t>meerpersoonskamers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</a:t>
            </a:r>
            <a:r>
              <a:rPr lang="fr-FR" dirty="0" err="1" smtClean="0"/>
              <a:t>Tot</a:t>
            </a:r>
            <a:r>
              <a:rPr lang="fr-FR" dirty="0" smtClean="0"/>
              <a:t> </a:t>
            </a:r>
            <a:r>
              <a:rPr lang="fr-FR" dirty="0"/>
              <a:t>1/01/2013: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C42E-2FE5-4248-B6E2-FC07B9284773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90974"/>
              </p:ext>
            </p:extLst>
          </p:nvPr>
        </p:nvGraphicFramePr>
        <p:xfrm>
          <a:off x="1097280" y="3143686"/>
          <a:ext cx="10058400" cy="291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833"/>
                <a:gridCol w="2760453"/>
                <a:gridCol w="5419114"/>
              </a:tblGrid>
              <a:tr h="626057">
                <a:tc>
                  <a:txBody>
                    <a:bodyPr/>
                    <a:lstStyle/>
                    <a:p>
                      <a:r>
                        <a:rPr lang="fr-BE" sz="1600" noProof="0" dirty="0" smtClean="0"/>
                        <a:t>Type </a:t>
                      </a:r>
                      <a:r>
                        <a:rPr lang="fr-BE" sz="1600" noProof="0" dirty="0" err="1" smtClean="0"/>
                        <a:t>kamer</a:t>
                      </a:r>
                      <a:endParaRPr lang="fr-BE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b="1" noProof="0" dirty="0" err="1" smtClean="0"/>
                        <a:t>Geconventioneerd</a:t>
                      </a:r>
                      <a:r>
                        <a:rPr lang="fr-BE" sz="1600" b="1" baseline="0" noProof="0" dirty="0" smtClean="0"/>
                        <a:t> of </a:t>
                      </a:r>
                      <a:r>
                        <a:rPr lang="fr-BE" sz="1600" b="1" baseline="0" noProof="0" dirty="0" err="1" smtClean="0"/>
                        <a:t>partieel</a:t>
                      </a:r>
                      <a:r>
                        <a:rPr lang="fr-BE" sz="1600" b="1" baseline="0" noProof="0" dirty="0" smtClean="0"/>
                        <a:t> </a:t>
                      </a:r>
                      <a:r>
                        <a:rPr lang="fr-BE" sz="1600" b="1" baseline="0" noProof="0" dirty="0" err="1" smtClean="0"/>
                        <a:t>geconventioneerd</a:t>
                      </a:r>
                      <a:endParaRPr lang="fr-BE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noProof="0" dirty="0" smtClean="0"/>
                        <a:t>Niet </a:t>
                      </a:r>
                      <a:r>
                        <a:rPr lang="fr-BE" sz="1600" noProof="0" dirty="0" err="1" smtClean="0"/>
                        <a:t>geconventioneerde</a:t>
                      </a:r>
                      <a:r>
                        <a:rPr lang="fr-BE" sz="1600" baseline="0" noProof="0" dirty="0" smtClean="0"/>
                        <a:t> </a:t>
                      </a:r>
                      <a:r>
                        <a:rPr lang="fr-BE" sz="1600" baseline="0" noProof="0" dirty="0" err="1" smtClean="0"/>
                        <a:t>geneesheren</a:t>
                      </a:r>
                      <a:endParaRPr lang="fr-BE" sz="1600" noProof="0" dirty="0"/>
                    </a:p>
                  </a:txBody>
                  <a:tcPr/>
                </a:tc>
              </a:tr>
              <a:tr h="2153064">
                <a:tc>
                  <a:txBody>
                    <a:bodyPr/>
                    <a:lstStyle/>
                    <a:p>
                      <a:r>
                        <a:rPr lang="fr-BE" b="1" noProof="0" dirty="0" err="1" smtClean="0"/>
                        <a:t>Twee</a:t>
                      </a:r>
                      <a:r>
                        <a:rPr lang="fr-BE" b="1" baseline="0" noProof="0" dirty="0" smtClean="0"/>
                        <a:t> of </a:t>
                      </a:r>
                      <a:r>
                        <a:rPr lang="fr-BE" b="1" baseline="0" noProof="0" dirty="0" err="1" smtClean="0"/>
                        <a:t>meerpersoons</a:t>
                      </a:r>
                      <a:endParaRPr lang="fr-BE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noProof="0" dirty="0" smtClean="0"/>
                        <a:t>GEEN</a:t>
                      </a:r>
                      <a:r>
                        <a:rPr lang="fr-BE" noProof="0" dirty="0" smtClean="0"/>
                        <a:t> </a:t>
                      </a:r>
                      <a:r>
                        <a:rPr lang="fr-BE" noProof="0" dirty="0" err="1" smtClean="0"/>
                        <a:t>supplementen</a:t>
                      </a:r>
                      <a:endParaRPr lang="fr-B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Supplementen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b="1" dirty="0" err="1" smtClean="0"/>
                        <a:t>mogelijk</a:t>
                      </a:r>
                      <a:r>
                        <a:rPr lang="fr-FR" sz="1400" b="1" dirty="0" smtClean="0"/>
                        <a:t> BEHALVE </a:t>
                      </a:r>
                      <a:r>
                        <a:rPr lang="fr-FR" sz="1400" dirty="0" err="1" smtClean="0"/>
                        <a:t>voor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rechthebbenden</a:t>
                      </a:r>
                      <a:r>
                        <a:rPr lang="fr-FR" sz="1400" baseline="0" dirty="0" smtClean="0"/>
                        <a:t> met </a:t>
                      </a:r>
                      <a:r>
                        <a:rPr lang="fr-FR" sz="1400" baseline="0" dirty="0" err="1" smtClean="0"/>
                        <a:t>volgend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statuut</a:t>
                      </a:r>
                      <a:r>
                        <a:rPr lang="fr-FR" sz="1400" dirty="0" smtClean="0"/>
                        <a:t> : </a:t>
                      </a:r>
                    </a:p>
                    <a:p>
                      <a:r>
                        <a:rPr lang="fr-FR" sz="1400" dirty="0" smtClean="0"/>
                        <a:t>• </a:t>
                      </a:r>
                      <a:r>
                        <a:rPr lang="fr-FR" sz="1400" dirty="0" err="1" smtClean="0"/>
                        <a:t>Verhoogde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tegemoetkoming</a:t>
                      </a:r>
                      <a:r>
                        <a:rPr lang="fr-FR" sz="1400" dirty="0" smtClean="0"/>
                        <a:t> (met </a:t>
                      </a:r>
                      <a:r>
                        <a:rPr lang="fr-FR" sz="1400" dirty="0" err="1" smtClean="0"/>
                        <a:t>inbegrip</a:t>
                      </a:r>
                      <a:r>
                        <a:rPr lang="fr-FR" sz="1400" baseline="0" dirty="0" smtClean="0"/>
                        <a:t> van</a:t>
                      </a:r>
                      <a:r>
                        <a:rPr lang="fr-FR" sz="1400" dirty="0" smtClean="0"/>
                        <a:t> OMNIO) </a:t>
                      </a:r>
                    </a:p>
                    <a:p>
                      <a:r>
                        <a:rPr lang="fr-FR" sz="1400" dirty="0" smtClean="0"/>
                        <a:t>• </a:t>
                      </a:r>
                      <a:r>
                        <a:rPr lang="fr-FR" sz="1400" dirty="0" err="1" smtClean="0"/>
                        <a:t>statuut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chronisch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zieken</a:t>
                      </a:r>
                      <a:r>
                        <a:rPr lang="fr-FR" sz="1400" dirty="0" smtClean="0"/>
                        <a:t> (</a:t>
                      </a:r>
                      <a:r>
                        <a:rPr lang="fr-FR" sz="1400" dirty="0" err="1" smtClean="0"/>
                        <a:t>exclusief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rechthebbenden</a:t>
                      </a:r>
                      <a:r>
                        <a:rPr lang="fr-FR" sz="1400" dirty="0" smtClean="0"/>
                        <a:t> forfait </a:t>
                      </a:r>
                      <a:r>
                        <a:rPr lang="fr-FR" sz="1400" dirty="0" err="1" smtClean="0"/>
                        <a:t>actieve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verbanden</a:t>
                      </a:r>
                      <a:r>
                        <a:rPr lang="fr-FR" sz="1400" dirty="0" smtClean="0"/>
                        <a:t>,</a:t>
                      </a:r>
                      <a:r>
                        <a:rPr lang="fr-FR" sz="1400" baseline="0" dirty="0" smtClean="0"/>
                        <a:t>  </a:t>
                      </a:r>
                      <a:r>
                        <a:rPr lang="fr-FR" sz="1400" baseline="0" dirty="0" err="1" smtClean="0"/>
                        <a:t>angalgesica</a:t>
                      </a:r>
                      <a:r>
                        <a:rPr lang="fr-FR" sz="1400" baseline="0" dirty="0" smtClean="0"/>
                        <a:t> en </a:t>
                      </a:r>
                      <a:r>
                        <a:rPr lang="fr-FR" sz="1400" baseline="0" dirty="0" err="1" smtClean="0"/>
                        <a:t>Sjögren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syndroom</a:t>
                      </a:r>
                      <a:r>
                        <a:rPr lang="fr-FR" sz="1400" dirty="0" smtClean="0"/>
                        <a:t>) </a:t>
                      </a:r>
                    </a:p>
                    <a:p>
                      <a:r>
                        <a:rPr lang="fr-FR" sz="1400" dirty="0" smtClean="0"/>
                        <a:t>• </a:t>
                      </a:r>
                      <a:r>
                        <a:rPr lang="fr-FR" sz="1400" dirty="0" err="1" smtClean="0"/>
                        <a:t>tussenkomst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voor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incontinentiemateriaal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• </a:t>
                      </a:r>
                      <a:r>
                        <a:rPr lang="fr-FR" sz="1400" dirty="0" err="1" smtClean="0"/>
                        <a:t>tussenkomst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voor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palliatieve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zorgen</a:t>
                      </a:r>
                      <a:r>
                        <a:rPr lang="fr-FR" sz="1400" baseline="0" dirty="0" smtClean="0"/>
                        <a:t> of </a:t>
                      </a:r>
                      <a:r>
                        <a:rPr lang="fr-FR" sz="1400" baseline="0" dirty="0" err="1" smtClean="0"/>
                        <a:t>verblijf</a:t>
                      </a:r>
                      <a:r>
                        <a:rPr lang="fr-FR" sz="1400" baseline="0" dirty="0" smtClean="0"/>
                        <a:t> in </a:t>
                      </a:r>
                      <a:r>
                        <a:rPr lang="fr-FR" sz="1400" baseline="0" dirty="0" err="1" smtClean="0"/>
                        <a:t>een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dienst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palliatieve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zorgen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• </a:t>
                      </a:r>
                      <a:r>
                        <a:rPr lang="fr-FR" sz="1400" dirty="0" err="1" smtClean="0"/>
                        <a:t>verhoogde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kinderbijslag</a:t>
                      </a:r>
                      <a:r>
                        <a:rPr lang="fr-FR" sz="140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66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Ereloonsupplementen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194697" cy="411511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 </a:t>
            </a:r>
            <a:r>
              <a:rPr lang="fr-FR" dirty="0" err="1" smtClean="0"/>
              <a:t>Geen</a:t>
            </a:r>
            <a:r>
              <a:rPr lang="fr-FR" dirty="0" smtClean="0"/>
              <a:t> </a:t>
            </a:r>
            <a:r>
              <a:rPr lang="fr-FR" dirty="0" err="1" smtClean="0"/>
              <a:t>enkel</a:t>
            </a:r>
            <a:r>
              <a:rPr lang="fr-FR" dirty="0" smtClean="0"/>
              <a:t> </a:t>
            </a:r>
            <a:r>
              <a:rPr lang="fr-FR" dirty="0" err="1" smtClean="0"/>
              <a:t>supplement</a:t>
            </a:r>
            <a:r>
              <a:rPr lang="fr-FR" dirty="0" smtClean="0"/>
              <a:t> kan </a:t>
            </a:r>
            <a:r>
              <a:rPr lang="fr-FR" dirty="0" err="1" smtClean="0"/>
              <a:t>aangerekend</a:t>
            </a:r>
            <a:r>
              <a:rPr lang="fr-FR" dirty="0" smtClean="0"/>
              <a:t> </a:t>
            </a:r>
            <a:r>
              <a:rPr lang="fr-FR" dirty="0" err="1" smtClean="0"/>
              <a:t>worden</a:t>
            </a:r>
            <a:r>
              <a:rPr lang="fr-FR" dirty="0" smtClean="0"/>
              <a:t> in de </a:t>
            </a:r>
            <a:r>
              <a:rPr lang="fr-FR" dirty="0" err="1" smtClean="0"/>
              <a:t>volgende</a:t>
            </a:r>
            <a:r>
              <a:rPr lang="fr-FR" dirty="0" smtClean="0"/>
              <a:t> </a:t>
            </a:r>
            <a:r>
              <a:rPr lang="fr-FR" dirty="0" err="1" smtClean="0"/>
              <a:t>gevallen</a:t>
            </a:r>
            <a:r>
              <a:rPr lang="fr-FR" dirty="0" smtClean="0"/>
              <a:t> </a:t>
            </a:r>
            <a:r>
              <a:rPr lang="fr-FR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err="1" smtClean="0"/>
              <a:t>Opname</a:t>
            </a:r>
            <a:r>
              <a:rPr lang="fr-FR" sz="1800" dirty="0" smtClean="0"/>
              <a:t> in </a:t>
            </a:r>
            <a:r>
              <a:rPr lang="fr-FR" sz="1800" dirty="0" err="1" smtClean="0"/>
              <a:t>intensieve</a:t>
            </a:r>
            <a:r>
              <a:rPr lang="fr-FR" sz="1800" dirty="0" smtClean="0"/>
              <a:t> </a:t>
            </a:r>
            <a:r>
              <a:rPr lang="fr-FR" sz="1800" dirty="0" err="1" smtClean="0"/>
              <a:t>zorgen</a:t>
            </a:r>
            <a:r>
              <a:rPr lang="fr-FR" sz="1800" dirty="0" smtClean="0"/>
              <a:t> of </a:t>
            </a:r>
            <a:r>
              <a:rPr lang="fr-FR" sz="1800" dirty="0" err="1" smtClean="0"/>
              <a:t>spoeddiensten</a:t>
            </a:r>
            <a:r>
              <a:rPr lang="fr-FR" sz="1800" dirty="0" smtClean="0"/>
              <a:t>, </a:t>
            </a:r>
            <a:r>
              <a:rPr lang="fr-FR" sz="1800" dirty="0" err="1" smtClean="0"/>
              <a:t>onafhankelijk</a:t>
            </a:r>
            <a:r>
              <a:rPr lang="fr-FR" sz="1800" dirty="0" smtClean="0"/>
              <a:t> van de </a:t>
            </a:r>
            <a:r>
              <a:rPr lang="fr-FR" sz="1800" dirty="0" err="1" smtClean="0"/>
              <a:t>wil</a:t>
            </a:r>
            <a:r>
              <a:rPr lang="fr-FR" sz="1800" dirty="0" smtClean="0"/>
              <a:t> van de </a:t>
            </a:r>
            <a:r>
              <a:rPr lang="fr-FR" sz="1800" dirty="0" err="1" smtClean="0"/>
              <a:t>patiënt</a:t>
            </a:r>
            <a:r>
              <a:rPr lang="fr-FR" sz="1800" dirty="0" smtClean="0"/>
              <a:t> (en dit </a:t>
            </a:r>
            <a:r>
              <a:rPr lang="fr-FR" sz="1800" dirty="0" err="1" smtClean="0"/>
              <a:t>voor</a:t>
            </a:r>
            <a:r>
              <a:rPr lang="fr-FR" sz="1800" dirty="0" smtClean="0"/>
              <a:t> de ganse </a:t>
            </a:r>
            <a:r>
              <a:rPr lang="fr-FR" sz="1800" dirty="0" err="1" smtClean="0"/>
              <a:t>duur</a:t>
            </a:r>
            <a:r>
              <a:rPr lang="fr-FR" sz="1800" dirty="0" smtClean="0"/>
              <a:t> van het </a:t>
            </a:r>
            <a:r>
              <a:rPr lang="fr-FR" sz="1800" dirty="0" err="1" smtClean="0"/>
              <a:t>verblijf</a:t>
            </a:r>
            <a:r>
              <a:rPr lang="fr-FR" sz="1800" dirty="0" smtClean="0"/>
              <a:t> in die </a:t>
            </a:r>
            <a:r>
              <a:rPr lang="fr-FR" sz="1800" dirty="0" err="1" smtClean="0"/>
              <a:t>dienst</a:t>
            </a:r>
            <a:r>
              <a:rPr lang="fr-FR" sz="1800" dirty="0" smtClean="0"/>
              <a:t>) </a:t>
            </a:r>
            <a:endParaRPr lang="fr-F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err="1" smtClean="0"/>
              <a:t>Kind</a:t>
            </a:r>
            <a:r>
              <a:rPr lang="fr-FR" sz="1800" dirty="0" smtClean="0"/>
              <a:t> </a:t>
            </a:r>
            <a:r>
              <a:rPr lang="fr-FR" sz="1800" dirty="0" err="1" smtClean="0"/>
              <a:t>begeleid</a:t>
            </a:r>
            <a:r>
              <a:rPr lang="fr-FR" sz="1800" dirty="0" smtClean="0"/>
              <a:t> </a:t>
            </a:r>
            <a:r>
              <a:rPr lang="fr-FR" sz="1800" dirty="0" err="1" smtClean="0"/>
              <a:t>door</a:t>
            </a:r>
            <a:r>
              <a:rPr lang="fr-FR" sz="1800" dirty="0" smtClean="0"/>
              <a:t> </a:t>
            </a:r>
            <a:r>
              <a:rPr lang="fr-FR" sz="1800" dirty="0" err="1" smtClean="0"/>
              <a:t>een</a:t>
            </a:r>
            <a:r>
              <a:rPr lang="fr-FR" sz="1800" dirty="0" smtClean="0"/>
              <a:t> </a:t>
            </a:r>
            <a:r>
              <a:rPr lang="fr-FR" sz="1800" dirty="0" err="1" smtClean="0"/>
              <a:t>ouder</a:t>
            </a:r>
            <a:r>
              <a:rPr lang="fr-FR" sz="1800" dirty="0" smtClean="0"/>
              <a:t> </a:t>
            </a:r>
            <a:r>
              <a:rPr lang="fr-FR" sz="1800" dirty="0" err="1" smtClean="0"/>
              <a:t>tijdens</a:t>
            </a:r>
            <a:r>
              <a:rPr lang="fr-FR" sz="1800" dirty="0" smtClean="0"/>
              <a:t> </a:t>
            </a:r>
            <a:r>
              <a:rPr lang="fr-FR" sz="1800" dirty="0" err="1" smtClean="0"/>
              <a:t>zijn</a:t>
            </a:r>
            <a:r>
              <a:rPr lang="fr-FR" sz="1800" dirty="0" smtClean="0"/>
              <a:t> </a:t>
            </a:r>
            <a:r>
              <a:rPr lang="fr-FR" sz="1800" dirty="0" err="1" smtClean="0"/>
              <a:t>ziekenhuisverblijf</a:t>
            </a:r>
            <a:endParaRPr lang="fr-FR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/>
              <a:t>Om </a:t>
            </a:r>
            <a:r>
              <a:rPr lang="fr-FR" sz="1800" dirty="0" err="1" smtClean="0"/>
              <a:t>gezondheidsredenen</a:t>
            </a:r>
            <a:r>
              <a:rPr lang="fr-FR" sz="1800" dirty="0" smtClean="0"/>
              <a:t> van de </a:t>
            </a:r>
            <a:r>
              <a:rPr lang="fr-FR" sz="1800" dirty="0" err="1" smtClean="0"/>
              <a:t>patiënt</a:t>
            </a:r>
            <a:r>
              <a:rPr lang="fr-FR" sz="1800" dirty="0" smtClean="0"/>
              <a:t> </a:t>
            </a:r>
            <a:endParaRPr lang="fr-F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 smtClean="0"/>
              <a:t>De </a:t>
            </a:r>
            <a:r>
              <a:rPr lang="fr-FR" sz="1800" dirty="0" err="1" smtClean="0"/>
              <a:t>technische</a:t>
            </a:r>
            <a:r>
              <a:rPr lang="fr-FR" sz="1800" dirty="0" smtClean="0"/>
              <a:t> </a:t>
            </a:r>
            <a:r>
              <a:rPr lang="fr-FR" sz="1800" dirty="0" err="1" smtClean="0"/>
              <a:t>voorwaarden</a:t>
            </a:r>
            <a:r>
              <a:rPr lang="fr-FR" sz="1800" dirty="0" smtClean="0"/>
              <a:t> </a:t>
            </a:r>
            <a:r>
              <a:rPr lang="fr-FR" sz="1800" dirty="0" err="1" smtClean="0"/>
              <a:t>voor</a:t>
            </a:r>
            <a:r>
              <a:rPr lang="fr-FR" sz="1800" dirty="0" smtClean="0"/>
              <a:t> de </a:t>
            </a:r>
            <a:r>
              <a:rPr lang="fr-FR" sz="1800" dirty="0" err="1" smtClean="0"/>
              <a:t>uitvoering</a:t>
            </a:r>
            <a:r>
              <a:rPr lang="fr-FR" sz="1800" dirty="0" smtClean="0"/>
              <a:t> van het </a:t>
            </a:r>
            <a:r>
              <a:rPr lang="fr-FR" sz="1800" dirty="0" err="1" smtClean="0"/>
              <a:t>onderzoek</a:t>
            </a:r>
            <a:r>
              <a:rPr lang="fr-FR" sz="1800" dirty="0" smtClean="0"/>
              <a:t> </a:t>
            </a:r>
            <a:r>
              <a:rPr lang="fr-FR" sz="1800" dirty="0" err="1" smtClean="0"/>
              <a:t>vereisen</a:t>
            </a:r>
            <a:r>
              <a:rPr lang="fr-FR" sz="1800" dirty="0" smtClean="0"/>
              <a:t> </a:t>
            </a:r>
            <a:r>
              <a:rPr lang="fr-FR" sz="1800" dirty="0" err="1" smtClean="0"/>
              <a:t>een</a:t>
            </a:r>
            <a:r>
              <a:rPr lang="fr-FR" sz="1800" dirty="0" smtClean="0"/>
              <a:t> </a:t>
            </a:r>
            <a:r>
              <a:rPr lang="fr-FR" sz="1800" dirty="0" err="1" smtClean="0"/>
              <a:t>éénpersoonskamer</a:t>
            </a:r>
            <a:endParaRPr lang="fr-FR" sz="1800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sz="1800" dirty="0" err="1" smtClean="0"/>
              <a:t>Noodwendigheden</a:t>
            </a:r>
            <a:r>
              <a:rPr lang="fr-FR" sz="1800" dirty="0" smtClean="0"/>
              <a:t> van de </a:t>
            </a:r>
            <a:r>
              <a:rPr lang="fr-FR" sz="1800" dirty="0" err="1" smtClean="0"/>
              <a:t>dienst</a:t>
            </a:r>
            <a:r>
              <a:rPr lang="fr-FR" sz="1800" dirty="0" smtClean="0"/>
              <a:t> of  </a:t>
            </a:r>
            <a:r>
              <a:rPr lang="fr-FR" sz="1800" dirty="0" err="1" smtClean="0"/>
              <a:t>plaatstekort</a:t>
            </a:r>
            <a:r>
              <a:rPr lang="fr-FR" sz="1800" dirty="0" smtClean="0"/>
              <a:t> in </a:t>
            </a:r>
            <a:r>
              <a:rPr lang="fr-FR" sz="1800" dirty="0" err="1" smtClean="0"/>
              <a:t>gemeenschappelijke</a:t>
            </a:r>
            <a:r>
              <a:rPr lang="fr-FR" sz="1800" dirty="0" smtClean="0"/>
              <a:t> of </a:t>
            </a:r>
            <a:r>
              <a:rPr lang="fr-FR" sz="1800" dirty="0" err="1" smtClean="0"/>
              <a:t>tweepersoonskamers</a:t>
            </a:r>
            <a:endParaRPr lang="fr-FR" sz="1800" dirty="0"/>
          </a:p>
          <a:p>
            <a:pPr marL="201168" lvl="1" indent="0">
              <a:lnSpc>
                <a:spcPct val="120000"/>
              </a:lnSpc>
              <a:buNone/>
            </a:pPr>
            <a:r>
              <a:rPr lang="fr-FR" sz="2400" dirty="0" err="1" smtClean="0"/>
              <a:t>zelfs</a:t>
            </a:r>
            <a:r>
              <a:rPr lang="fr-FR" sz="2400" dirty="0" smtClean="0"/>
              <a:t> in </a:t>
            </a:r>
            <a:r>
              <a:rPr lang="fr-FR" sz="2400" dirty="0" err="1" smtClean="0"/>
              <a:t>een</a:t>
            </a:r>
            <a:r>
              <a:rPr lang="fr-FR" sz="2400" dirty="0" smtClean="0"/>
              <a:t> </a:t>
            </a:r>
            <a:r>
              <a:rPr lang="fr-FR" sz="2400" dirty="0" err="1" smtClean="0"/>
              <a:t>éénpersoonskamer</a:t>
            </a:r>
            <a:endParaRPr lang="fr-FR" sz="2400" dirty="0" smtClean="0"/>
          </a:p>
          <a:p>
            <a:pPr marL="201168" lvl="1" indent="0">
              <a:buNone/>
            </a:pPr>
            <a:endParaRPr lang="fr-FR" sz="1800" dirty="0" smtClean="0"/>
          </a:p>
          <a:p>
            <a:pPr marL="201168" lvl="1" indent="0">
              <a:lnSpc>
                <a:spcPct val="120000"/>
              </a:lnSpc>
              <a:buNone/>
            </a:pPr>
            <a:r>
              <a:rPr lang="fr-FR" sz="1800" dirty="0" smtClean="0">
                <a:solidFill>
                  <a:srgbClr val="CC0000"/>
                </a:solidFill>
              </a:rPr>
              <a:t>De </a:t>
            </a:r>
            <a:r>
              <a:rPr lang="fr-FR" sz="1800" dirty="0" err="1" smtClean="0">
                <a:solidFill>
                  <a:srgbClr val="CC0000"/>
                </a:solidFill>
              </a:rPr>
              <a:t>volgende</a:t>
            </a:r>
            <a:r>
              <a:rPr lang="fr-FR" sz="1800" dirty="0" smtClean="0">
                <a:solidFill>
                  <a:srgbClr val="CC0000"/>
                </a:solidFill>
              </a:rPr>
              <a:t> slides </a:t>
            </a:r>
            <a:r>
              <a:rPr lang="fr-FR" sz="1800" dirty="0" err="1" smtClean="0">
                <a:solidFill>
                  <a:srgbClr val="CC0000"/>
                </a:solidFill>
              </a:rPr>
              <a:t>geven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aan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b="1" u="sng" dirty="0" err="1" smtClean="0">
                <a:solidFill>
                  <a:srgbClr val="CC0000"/>
                </a:solidFill>
              </a:rPr>
              <a:t>wat</a:t>
            </a:r>
            <a:r>
              <a:rPr lang="fr-FR" sz="1800" b="1" u="sng" dirty="0" smtClean="0">
                <a:solidFill>
                  <a:srgbClr val="CC0000"/>
                </a:solidFill>
              </a:rPr>
              <a:t> de dag van de </a:t>
            </a:r>
            <a:r>
              <a:rPr lang="fr-FR" sz="1800" b="1" u="sng" dirty="0" err="1" smtClean="0">
                <a:solidFill>
                  <a:srgbClr val="CC0000"/>
                </a:solidFill>
              </a:rPr>
              <a:t>reconstructie</a:t>
            </a:r>
            <a:r>
              <a:rPr lang="fr-FR" sz="1800" b="1" u="sng" dirty="0" smtClean="0">
                <a:solidFill>
                  <a:srgbClr val="CC0000"/>
                </a:solidFill>
              </a:rPr>
              <a:t> </a:t>
            </a:r>
            <a:r>
              <a:rPr lang="fr-FR" sz="1800" b="1" u="sng" dirty="0" err="1" smtClean="0">
                <a:solidFill>
                  <a:srgbClr val="CC0000"/>
                </a:solidFill>
              </a:rPr>
              <a:t>gefactureerd</a:t>
            </a:r>
            <a:r>
              <a:rPr lang="fr-FR" sz="1800" b="1" u="sng" dirty="0" smtClean="0">
                <a:solidFill>
                  <a:srgbClr val="CC0000"/>
                </a:solidFill>
              </a:rPr>
              <a:t> </a:t>
            </a:r>
            <a:r>
              <a:rPr lang="fr-FR" sz="1800" b="1" u="sng" dirty="0" err="1" smtClean="0">
                <a:solidFill>
                  <a:srgbClr val="CC0000"/>
                </a:solidFill>
              </a:rPr>
              <a:t>werd</a:t>
            </a:r>
            <a:r>
              <a:rPr lang="fr-FR" sz="1800" dirty="0" smtClean="0">
                <a:solidFill>
                  <a:srgbClr val="CC0000"/>
                </a:solidFill>
              </a:rPr>
              <a:t>. Dit </a:t>
            </a:r>
            <a:r>
              <a:rPr lang="fr-FR" sz="1800" dirty="0" err="1" smtClean="0">
                <a:solidFill>
                  <a:srgbClr val="CC0000"/>
                </a:solidFill>
              </a:rPr>
              <a:t>weerspiegelt</a:t>
            </a:r>
            <a:r>
              <a:rPr lang="fr-FR" sz="1800" dirty="0" smtClean="0">
                <a:solidFill>
                  <a:srgbClr val="CC0000"/>
                </a:solidFill>
              </a:rPr>
              <a:t> dus niet de </a:t>
            </a:r>
            <a:r>
              <a:rPr lang="fr-FR" sz="1800" dirty="0" err="1" smtClean="0">
                <a:solidFill>
                  <a:srgbClr val="CC0000"/>
                </a:solidFill>
              </a:rPr>
              <a:t>kost</a:t>
            </a:r>
            <a:r>
              <a:rPr lang="fr-FR" sz="1800" dirty="0" smtClean="0">
                <a:solidFill>
                  <a:srgbClr val="CC0000"/>
                </a:solidFill>
              </a:rPr>
              <a:t> van het </a:t>
            </a:r>
            <a:r>
              <a:rPr lang="fr-FR" sz="1800" dirty="0" err="1" smtClean="0">
                <a:solidFill>
                  <a:srgbClr val="CC0000"/>
                </a:solidFill>
              </a:rPr>
              <a:t>verblijf</a:t>
            </a:r>
            <a:r>
              <a:rPr lang="fr-FR" sz="1800" dirty="0" smtClean="0">
                <a:solidFill>
                  <a:srgbClr val="CC0000"/>
                </a:solidFill>
              </a:rPr>
              <a:t> maar </a:t>
            </a:r>
            <a:r>
              <a:rPr lang="fr-FR" sz="1800" dirty="0" err="1" smtClean="0">
                <a:solidFill>
                  <a:srgbClr val="CC0000"/>
                </a:solidFill>
              </a:rPr>
              <a:t>eerder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dat</a:t>
            </a:r>
            <a:r>
              <a:rPr lang="fr-FR" sz="1800" dirty="0" smtClean="0">
                <a:solidFill>
                  <a:srgbClr val="CC0000"/>
                </a:solidFill>
              </a:rPr>
              <a:t> van de </a:t>
            </a:r>
            <a:r>
              <a:rPr lang="fr-FR" sz="1800" dirty="0" err="1" smtClean="0">
                <a:solidFill>
                  <a:srgbClr val="CC0000"/>
                </a:solidFill>
              </a:rPr>
              <a:t>ingreep</a:t>
            </a:r>
            <a:r>
              <a:rPr lang="fr-FR" sz="1800" dirty="0" smtClean="0">
                <a:solidFill>
                  <a:srgbClr val="CC0000"/>
                </a:solidFill>
              </a:rPr>
              <a:t>. </a:t>
            </a:r>
            <a:endParaRPr lang="fr-FR" sz="1800" dirty="0">
              <a:solidFill>
                <a:srgbClr val="CC0000"/>
              </a:solidFill>
            </a:endParaRPr>
          </a:p>
          <a:p>
            <a:pPr marL="201168" lvl="1" indent="0">
              <a:buNone/>
            </a:pPr>
            <a:r>
              <a:rPr lang="fr-FR" sz="1800" dirty="0" smtClean="0">
                <a:solidFill>
                  <a:srgbClr val="CC0000"/>
                </a:solidFill>
              </a:rPr>
              <a:t>Op  die  basis </a:t>
            </a:r>
            <a:r>
              <a:rPr lang="fr-FR" sz="1800" dirty="0" err="1" smtClean="0">
                <a:solidFill>
                  <a:srgbClr val="CC0000"/>
                </a:solidFill>
              </a:rPr>
              <a:t>worden</a:t>
            </a:r>
            <a:r>
              <a:rPr lang="fr-FR" sz="1800" dirty="0" smtClean="0">
                <a:solidFill>
                  <a:srgbClr val="CC0000"/>
                </a:solidFill>
              </a:rPr>
              <a:t> de </a:t>
            </a:r>
            <a:r>
              <a:rPr lang="fr-FR" sz="1800" dirty="0" err="1" smtClean="0">
                <a:solidFill>
                  <a:srgbClr val="CC0000"/>
                </a:solidFill>
              </a:rPr>
              <a:t>volgende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elementen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vastgesteld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>
                <a:solidFill>
                  <a:srgbClr val="CC000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rgbClr val="CC0000"/>
                </a:solidFill>
              </a:rPr>
              <a:t>Geen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enkel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ereloonsupplementen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wordt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aangerekend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bij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b="1" dirty="0" smtClean="0">
                <a:solidFill>
                  <a:srgbClr val="CC0000"/>
                </a:solidFill>
              </a:rPr>
              <a:t>51</a:t>
            </a:r>
            <a:r>
              <a:rPr lang="fr-FR" sz="1800" b="1" dirty="0">
                <a:solidFill>
                  <a:srgbClr val="CC0000"/>
                </a:solidFill>
              </a:rPr>
              <a:t>%</a:t>
            </a:r>
            <a:r>
              <a:rPr lang="fr-FR" sz="1800" dirty="0">
                <a:solidFill>
                  <a:srgbClr val="CC0000"/>
                </a:solidFill>
              </a:rPr>
              <a:t> </a:t>
            </a:r>
            <a:r>
              <a:rPr lang="fr-FR" sz="1800" dirty="0" smtClean="0">
                <a:solidFill>
                  <a:srgbClr val="CC0000"/>
                </a:solidFill>
              </a:rPr>
              <a:t>van de K750 </a:t>
            </a:r>
            <a:r>
              <a:rPr lang="fr-FR" sz="1800" dirty="0" err="1" smtClean="0">
                <a:solidFill>
                  <a:srgbClr val="CC0000"/>
                </a:solidFill>
              </a:rPr>
              <a:t>ingrepen</a:t>
            </a:r>
            <a:endParaRPr lang="fr-FR" sz="1800" dirty="0">
              <a:solidFill>
                <a:srgbClr val="CC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rgbClr val="CC0000"/>
                </a:solidFill>
              </a:rPr>
              <a:t>Bedragen</a:t>
            </a:r>
            <a:r>
              <a:rPr lang="fr-FR" sz="1800" dirty="0" smtClean="0">
                <a:solidFill>
                  <a:srgbClr val="CC0000"/>
                </a:solidFill>
              </a:rPr>
              <a:t>  </a:t>
            </a:r>
            <a:r>
              <a:rPr lang="fr-FR" sz="1800" dirty="0">
                <a:solidFill>
                  <a:srgbClr val="CC0000"/>
                </a:solidFill>
              </a:rPr>
              <a:t>&gt; 500 </a:t>
            </a:r>
            <a:r>
              <a:rPr lang="fr-FR" sz="1800" dirty="0" smtClean="0">
                <a:solidFill>
                  <a:srgbClr val="CC0000"/>
                </a:solidFill>
              </a:rPr>
              <a:t>euro </a:t>
            </a:r>
            <a:r>
              <a:rPr lang="fr-FR" sz="1800" dirty="0" err="1" smtClean="0">
                <a:solidFill>
                  <a:srgbClr val="CC0000"/>
                </a:solidFill>
              </a:rPr>
              <a:t>voor</a:t>
            </a:r>
            <a:r>
              <a:rPr lang="fr-FR" sz="1800" dirty="0" smtClean="0">
                <a:solidFill>
                  <a:srgbClr val="CC0000"/>
                </a:solidFill>
              </a:rPr>
              <a:t>  niet </a:t>
            </a:r>
            <a:r>
              <a:rPr lang="fr-FR" sz="1800" dirty="0" err="1" smtClean="0">
                <a:solidFill>
                  <a:srgbClr val="CC0000"/>
                </a:solidFill>
              </a:rPr>
              <a:t>vergoede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prestaties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worden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tijdens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b="1" dirty="0" smtClean="0">
                <a:solidFill>
                  <a:srgbClr val="CC0000"/>
                </a:solidFill>
              </a:rPr>
              <a:t>46</a:t>
            </a:r>
            <a:r>
              <a:rPr lang="fr-FR" sz="1800" b="1" dirty="0">
                <a:solidFill>
                  <a:srgbClr val="CC0000"/>
                </a:solidFill>
              </a:rPr>
              <a:t>%</a:t>
            </a:r>
            <a:r>
              <a:rPr lang="fr-FR" sz="1800" dirty="0">
                <a:solidFill>
                  <a:srgbClr val="CC0000"/>
                </a:solidFill>
              </a:rPr>
              <a:t> </a:t>
            </a:r>
            <a:r>
              <a:rPr lang="fr-FR" sz="1800" dirty="0" smtClean="0">
                <a:solidFill>
                  <a:srgbClr val="CC0000"/>
                </a:solidFill>
              </a:rPr>
              <a:t>van de </a:t>
            </a:r>
            <a:r>
              <a:rPr lang="fr-FR" sz="1800" dirty="0">
                <a:solidFill>
                  <a:srgbClr val="CC0000"/>
                </a:solidFill>
              </a:rPr>
              <a:t>K750 </a:t>
            </a:r>
            <a:r>
              <a:rPr lang="fr-FR" sz="1800" dirty="0" err="1" smtClean="0">
                <a:solidFill>
                  <a:srgbClr val="CC0000"/>
                </a:solidFill>
              </a:rPr>
              <a:t>ingrepen</a:t>
            </a:r>
            <a:r>
              <a:rPr lang="fr-FR" sz="1800" dirty="0" smtClean="0">
                <a:solidFill>
                  <a:srgbClr val="CC0000"/>
                </a:solidFill>
              </a:rPr>
              <a:t> </a:t>
            </a:r>
            <a:r>
              <a:rPr lang="fr-FR" sz="1800" dirty="0" err="1" smtClean="0">
                <a:solidFill>
                  <a:srgbClr val="CC0000"/>
                </a:solidFill>
              </a:rPr>
              <a:t>gefactureerd</a:t>
            </a:r>
            <a:endParaRPr lang="fr-FR" sz="1800" dirty="0">
              <a:solidFill>
                <a:srgbClr val="CC0000"/>
              </a:solidFill>
            </a:endParaRPr>
          </a:p>
          <a:p>
            <a:pPr marL="201168" lvl="1" indent="0">
              <a:buNone/>
            </a:pPr>
            <a:endParaRPr lang="fr-FR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48CC-BC1B-4346-A8B6-0AFAFE1169C9}" type="datetime1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www.ima-aim.be    atlas.ima-aim.be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88319"/>
      </p:ext>
    </p:extLst>
  </p:cSld>
  <p:clrMapOvr>
    <a:masterClrMapping/>
  </p:clrMapOvr>
</p:sld>
</file>

<file path=ppt/theme/theme1.xml><?xml version="1.0" encoding="utf-8"?>
<a:theme xmlns:a="http://schemas.openxmlformats.org/drawingml/2006/main" name="IMA thema">
  <a:themeElements>
    <a:clrScheme name="Custom 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53356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 thema" id="{1ECA25F4-66A8-46D2-837D-66337A1DEFF0}" vid="{EA1E065F-F7FA-4439-8909-6882AD60E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BBFEFC136C4408963618A0C685063" ma:contentTypeVersion="0" ma:contentTypeDescription="Create a new document." ma:contentTypeScope="" ma:versionID="a0aa4b36664d88eb5143d92df23efd25">
  <xsd:schema xmlns:xsd="http://www.w3.org/2001/XMLSchema" xmlns:xs="http://www.w3.org/2001/XMLSchema" xmlns:p="http://schemas.microsoft.com/office/2006/metadata/properties" xmlns:ns2="EFBF6BF6-36C1-40C4-8963-618A0C685063" targetNamespace="http://schemas.microsoft.com/office/2006/metadata/properties" ma:root="true" ma:fieldsID="248310e49f8f3a2c56ae4cf6ea39ec51" ns2:_="">
    <xsd:import namespace="EFBF6BF6-36C1-40C4-8963-618A0C685063"/>
    <xsd:element name="properties">
      <xsd:complexType>
        <xsd:sequence>
          <xsd:element name="documentManagement">
            <xsd:complexType>
              <xsd:all>
                <xsd:element ref="ns2:SCC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F6BF6-36C1-40C4-8963-618A0C685063" elementFormDefault="qualified">
    <xsd:import namespace="http://schemas.microsoft.com/office/2006/documentManagement/types"/>
    <xsd:import namespace="http://schemas.microsoft.com/office/infopath/2007/PartnerControls"/>
    <xsd:element name="SCC" ma:index="8" ma:displayName="SCC" ma:format="DateOnly" ma:internalName="SCC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C xmlns="EFBF6BF6-36C1-40C4-8963-618A0C685063">2015-09-09T22:00:00+00:00</SC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79C77A-76DC-436A-91CA-5BEB188A9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F6BF6-36C1-40C4-8963-618A0C685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325A2B-F6F1-45C3-952C-8B0E877C5575}">
  <ds:schemaRefs>
    <ds:schemaRef ds:uri="EFBF6BF6-36C1-40C4-8963-618A0C68506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5C75B44-D353-4A3A-BD8A-1A864F5B26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IMA thema</Template>
  <TotalTime>1031</TotalTime>
  <Words>2791</Words>
  <Application>Microsoft Office PowerPoint</Application>
  <PresentationFormat>Widescreen</PresentationFormat>
  <Paragraphs>339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Wingdings</vt:lpstr>
      <vt:lpstr>IMA thema</vt:lpstr>
      <vt:lpstr>Worksheet</vt:lpstr>
      <vt:lpstr>Data van het Intermutualistisch Agentschap  Borstreconstructies van 2009 tot 2013</vt:lpstr>
      <vt:lpstr>Doelstellingen</vt:lpstr>
      <vt:lpstr>Context</vt:lpstr>
      <vt:lpstr>Borstreconstructie van het type DIEP</vt:lpstr>
      <vt:lpstr>Materiaal &amp; methode Data van alle ziekenfondsen</vt:lpstr>
      <vt:lpstr>Materiaal &amp; methode Onderzochte prestaties : borstreconstructie na verminkende behandeling</vt:lpstr>
      <vt:lpstr>Vaststellingen</vt:lpstr>
      <vt:lpstr>Regelgeving m.b.t. ereloonsupplementen</vt:lpstr>
      <vt:lpstr>Ereloonsupplementen</vt:lpstr>
      <vt:lpstr>In de kamers met ereloonsupplementen: 2433 ingrepen K750</vt:lpstr>
      <vt:lpstr>Ereloonsupplementen</vt:lpstr>
      <vt:lpstr>In de kamers ZONDER supplementen 1595 ingrepen K750</vt:lpstr>
      <vt:lpstr>In de kamers zonder supplementen:  alle technieken</vt:lpstr>
      <vt:lpstr>Macro vaststellingen</vt:lpstr>
      <vt:lpstr>In de kamers zonder supplementen: K750</vt:lpstr>
      <vt:lpstr>In de kamers MET supplementen : reconstructie van 1 borst</vt:lpstr>
      <vt:lpstr>In de kamers MET supplementen: detail van de  gefactureerde bedragen de dag van de K750 ingreep – reconstructie van 1 borst</vt:lpstr>
      <vt:lpstr>Kamer met supplementent K750 : vergelijking 1 borst (2156 ingrepen) versus 2 borsten (277 ingrepen)</vt:lpstr>
      <vt:lpstr>Supplementen bij alle technieken : reconstructie van 1 borst in kamers MET supplémenten</vt:lpstr>
      <vt:lpstr>Supplementen aangerekend bij alle technieken: reconstructie van 1 borst in  kamer MET supplement</vt:lpstr>
      <vt:lpstr>De bedragen ten laste van de patiënte bij technieken verschillend van K750: reconstructie van 1 borst in kamer ZONDER supplementen</vt:lpstr>
      <vt:lpstr>Kosten ten laste van de patiënten :  alle reconstructietechnieken voor 1 borst       in kamer ZONDER supplementen</vt:lpstr>
      <vt:lpstr>Totaal aangerekende supplementen en niet terugbetaalde bedragen de dag van de borstreconstructie met K750            met minstens 40 reconstructies in kamer met ereloonsupplementens</vt:lpstr>
      <vt:lpstr>Totaal van supplementen en niet terugbetaalde bedragen de dag         van de borstreconstructie K750 in ziekenhuizen met minstens 40 reconstructies in kamer met ereloonsupplementen</vt:lpstr>
      <vt:lpstr>Aantal ziekenhuizen dat verschillende types reconstructies uitvoert: spreiding van de ziekenhuizen op basis van het aantal uitgevoerde ingrepen</vt:lpstr>
      <vt:lpstr>Aandeel van de techniek K750 voor de 30 ziekenhuizen         met de grootste volumes voor deze techniek</vt:lpstr>
      <vt:lpstr>32 ziekenuizen met minder dan 30 gevallen K750,  waaronder universitaire</vt:lpstr>
      <vt:lpstr>Wat wordt er naast de K750 aangerekend?</vt:lpstr>
      <vt:lpstr>Vragen</vt:lpstr>
      <vt:lpstr>Vragen</vt:lpstr>
      <vt:lpstr>Andere te bestuderen aspecten</vt:lpstr>
      <vt:lpstr>Aandachtspunten</vt:lpstr>
      <vt:lpstr>Voorstellen (1)</vt:lpstr>
      <vt:lpstr>Voorstellen (2)</vt:lpstr>
    </vt:vector>
  </TitlesOfParts>
  <Company>Intermut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Données de l’Agence Intermutualiste  Reconstruction mammaire de 2009 à 2013</dc:title>
  <dc:creator>Jerome Paque</dc:creator>
  <cp:lastModifiedBy>Birgit Gielen</cp:lastModifiedBy>
  <cp:revision>78</cp:revision>
  <cp:lastPrinted>2016-06-15T06:11:02Z</cp:lastPrinted>
  <dcterms:created xsi:type="dcterms:W3CDTF">2015-08-26T13:12:49Z</dcterms:created>
  <dcterms:modified xsi:type="dcterms:W3CDTF">2016-06-15T08:41:46Z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0x010100F66BBFEFC136C4408963618A0C685063</vt:lpwstr>
  </property>
</Properties>
</file>